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Noto Sans Symbols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hYvK4e1iQE1E3ApGrgxP+F6n8G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917987-E96E-4CF0-A575-6D9F73FE4EC1}">
  <a:tblStyle styleId="{45917987-E96E-4CF0-A575-6D9F73FE4EC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NotoSansSymbols-bold.fntdata"/><Relationship Id="rId41" Type="http://schemas.openxmlformats.org/officeDocument/2006/relationships/font" Target="fonts/NotoSansSymbols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9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e4ad3defa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ee4ad3def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3" name="Google Shape;343;p11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45bec3659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f45bec365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7fa560c62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" name="Google Shape;377;g27fa560c629_0_15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ee4ad3def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g2ee4ad3defa_0_10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p15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f2b594c4b9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1" name="Google Shape;451;g2f2b594c4b9_5_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7fb3f5c82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4" name="Google Shape;474;g27fb3f5c827_0_5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f3fe7da2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g2f3fe7da281_0_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f3fe7da28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2" name="Google Shape;512;g2f3fe7da281_0_22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6d964405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g276d9644052_2_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7fa560c62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1" name="Google Shape;551;g27fa560c629_1_14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f2b594c4b9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4" name="Google Shape;574;g2f2b594c4b9_5_25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f3f5d98af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9" name="Google Shape;589;g2f3f5d98aff_0_2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f3f5d98af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4" name="Google Shape;604;g2f3f5d98aff_0_2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f45bec365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3" name="Google Shape;623;g2f45bec3659_1_2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f45bec365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6" name="Google Shape;646;g2f45bec3659_1_2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178769a1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1" name="Google Shape;661;g2f178769a13_0_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2b594c4b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g2f2b594c4b9_1_6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f2b594c4b9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4" name="Google Shape;684;g2f2b594c4b9_5_47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ee4ad3de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2ee4ad3defa_0_0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ee4ad3def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4" name="Google Shape;714;g2ee4ad3defa_0_12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f2b594c4b9_5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2f2b594c4b9_5_69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f4fe02854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2f4fe02854e_0_5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f2b594c4b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9" name="Google Shape;749;g2f2b594c4b9_1_17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9a04a0b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279a04a0b33_1_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5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p6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p7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8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7696200" y="182563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7820025" y="47783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idx="1" type="body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4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4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" type="body"/>
          </p:nvPr>
        </p:nvSpPr>
        <p:spPr>
          <a:xfrm rot="5400000">
            <a:off x="270600" y="95318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4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4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e4ad3defa_3_138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474652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700" u="none" cap="none" strike="noStrike">
              <a:solidFill>
                <a:srgbClr val="4746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2ee4ad3defa_3_1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g2ee4ad3defa_3_1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g2ee4ad3defa_3_1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" name="Google Shape;21;p3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2" name="Google Shape;22;p3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6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" type="body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8" name="Google Shape;28;p3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" type="body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32" name="Google Shape;32;p37"/>
          <p:cNvSpPr txBox="1"/>
          <p:nvPr>
            <p:ph idx="2" type="body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33" name="Google Shape;33;p3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4" name="Google Shape;34;p3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1" type="body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39" name="Google Shape;39;p38"/>
          <p:cNvSpPr txBox="1"/>
          <p:nvPr>
            <p:ph idx="2" type="body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40" name="Google Shape;40;p38"/>
          <p:cNvSpPr txBox="1"/>
          <p:nvPr>
            <p:ph idx="3" type="body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1" name="Google Shape;41;p38"/>
          <p:cNvSpPr txBox="1"/>
          <p:nvPr>
            <p:ph idx="4" type="body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42" name="Google Shape;42;p3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" name="Google Shape;43;p3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" name="Google Shape;44;p3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indent="-2921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58" name="Google Shape;58;p4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4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4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2"/>
          <p:cNvSpPr txBox="1"/>
          <p:nvPr>
            <p:ph idx="1" type="body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65" name="Google Shape;65;p4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4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4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�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�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7696200" y="46037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077200" y="4957762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18.png"/><Relationship Id="rId9" Type="http://schemas.openxmlformats.org/officeDocument/2006/relationships/image" Target="../media/image36.png"/><Relationship Id="rId5" Type="http://schemas.openxmlformats.org/officeDocument/2006/relationships/hyperlink" Target="https://www.shillahotels.com/index.do" TargetMode="External"/><Relationship Id="rId6" Type="http://schemas.openxmlformats.org/officeDocument/2006/relationships/image" Target="../media/image31.png"/><Relationship Id="rId7" Type="http://schemas.openxmlformats.org/officeDocument/2006/relationships/hyperlink" Target="https://www.paraspara.co.kr/" TargetMode="External"/><Relationship Id="rId8" Type="http://schemas.openxmlformats.org/officeDocument/2006/relationships/hyperlink" Target="https://www.lottehotel.com/seoul-signiel/ko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45.jpg"/><Relationship Id="rId5" Type="http://schemas.openxmlformats.org/officeDocument/2006/relationships/image" Target="../media/image18.png"/><Relationship Id="rId6" Type="http://schemas.openxmlformats.org/officeDocument/2006/relationships/image" Target="../media/image58.jpg"/><Relationship Id="rId7" Type="http://schemas.openxmlformats.org/officeDocument/2006/relationships/image" Target="../media/image55.jpg"/><Relationship Id="rId8" Type="http://schemas.openxmlformats.org/officeDocument/2006/relationships/image" Target="../media/image41.jp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18.png"/><Relationship Id="rId9" Type="http://schemas.openxmlformats.org/officeDocument/2006/relationships/image" Target="../media/image51.png"/><Relationship Id="rId5" Type="http://schemas.openxmlformats.org/officeDocument/2006/relationships/image" Target="../media/image39.png"/><Relationship Id="rId6" Type="http://schemas.openxmlformats.org/officeDocument/2006/relationships/image" Target="../media/image46.png"/><Relationship Id="rId7" Type="http://schemas.openxmlformats.org/officeDocument/2006/relationships/image" Target="../media/image43.png"/><Relationship Id="rId8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44.png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53.png"/><Relationship Id="rId7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5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18.png"/><Relationship Id="rId5" Type="http://schemas.openxmlformats.org/officeDocument/2006/relationships/image" Target="../media/image59.png"/><Relationship Id="rId6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6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6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6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6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6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hyperlink" Target="http://drive.google.com/file/d/1jubp2SkWONg-Hz1Z8Y4M8kYILoOcsN48/view" TargetMode="External"/><Relationship Id="rId7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69.png"/><Relationship Id="rId8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2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EC3B4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90906"/>
            <a:ext cx="9142857" cy="145195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658175" y="4076997"/>
            <a:ext cx="240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팀장 : 김보근</a:t>
            </a:r>
            <a:endParaRPr b="0" i="0" sz="12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팀원 : 김진우, 조무연, 이상현</a:t>
            </a:r>
            <a:endParaRPr b="0" i="0" sz="12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43035"/>
            <a:ext cx="7965130" cy="2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902" y="4677304"/>
            <a:ext cx="7965130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454051" y="1200695"/>
            <a:ext cx="5178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ko" sz="3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진보상무 프로젝트 </a:t>
            </a:r>
            <a:endParaRPr b="0" i="0" sz="3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ko" sz="3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보고서</a:t>
            </a:r>
            <a:endParaRPr b="0" i="0" sz="3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8250" y="1787894"/>
            <a:ext cx="2408492" cy="216084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9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262" name="Google Shape;262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Google Shape;264;p9"/>
          <p:cNvSpPr txBox="1"/>
          <p:nvPr/>
        </p:nvSpPr>
        <p:spPr>
          <a:xfrm>
            <a:off x="4460098" y="1898490"/>
            <a:ext cx="3798370" cy="600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" sz="36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UI 구상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3789410" y="3549671"/>
            <a:ext cx="69639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벤치마킹 참고 사이트</a:t>
            </a:r>
            <a:endParaRPr>
              <a:solidFill>
                <a:srgbClr val="AFA49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정보의 구조도</a:t>
            </a:r>
            <a:endParaRPr>
              <a:solidFill>
                <a:srgbClr val="AFA49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디자인 스케치</a:t>
            </a:r>
            <a:endParaRPr>
              <a:solidFill>
                <a:srgbClr val="AFA49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데이터베이스</a:t>
            </a:r>
            <a:endParaRPr>
              <a:solidFill>
                <a:srgbClr val="AFA497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FA4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9"/>
          <p:cNvSpPr txBox="1"/>
          <p:nvPr/>
        </p:nvSpPr>
        <p:spPr>
          <a:xfrm>
            <a:off x="3365692" y="1874065"/>
            <a:ext cx="1023106" cy="477033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800">
                <a:solidFill>
                  <a:srgbClr val="FFFFFF"/>
                </a:solidFill>
              </a:rPr>
              <a:t>4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9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2ee4ad3defa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ee4ad3defa_3_0"/>
          <p:cNvSpPr txBox="1"/>
          <p:nvPr/>
        </p:nvSpPr>
        <p:spPr>
          <a:xfrm>
            <a:off x="577525" y="298638"/>
            <a:ext cx="154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C6A54"/>
                </a:solidFill>
              </a:rPr>
              <a:t>벤치마킹 참고 사이트</a:t>
            </a:r>
            <a:endParaRPr b="0" i="0" sz="900" u="none" cap="none" strike="noStrike">
              <a:solidFill>
                <a:srgbClr val="7C6A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g2ee4ad3defa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925" y="505450"/>
            <a:ext cx="1262000" cy="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ee4ad3defa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825" y="275150"/>
            <a:ext cx="1262000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ee4ad3defa_3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8" name="Google Shape;278;g2ee4ad3defa_3_0"/>
          <p:cNvSpPr/>
          <p:nvPr/>
        </p:nvSpPr>
        <p:spPr>
          <a:xfrm>
            <a:off x="3182325" y="891516"/>
            <a:ext cx="5587800" cy="11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2ee4ad3defa_3_0"/>
          <p:cNvSpPr txBox="1"/>
          <p:nvPr/>
        </p:nvSpPr>
        <p:spPr>
          <a:xfrm>
            <a:off x="3368000" y="806925"/>
            <a:ext cx="51465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신라 호텔</a:t>
            </a:r>
            <a:endParaRPr b="1">
              <a:solidFill>
                <a:srgbClr val="666666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>
              <a:solidFill>
                <a:srgbClr val="666666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hlink"/>
                </a:solidFill>
                <a:hlinkClick r:id="rId5"/>
              </a:rPr>
              <a:t>https://www.shillahotels.com/index.do</a:t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666666"/>
              </a:solidFill>
            </a:endParaRPr>
          </a:p>
        </p:txBody>
      </p:sp>
      <p:sp>
        <p:nvSpPr>
          <p:cNvPr id="280" name="Google Shape;280;g2ee4ad3defa_3_0"/>
          <p:cNvSpPr/>
          <p:nvPr/>
        </p:nvSpPr>
        <p:spPr>
          <a:xfrm>
            <a:off x="3182325" y="2289428"/>
            <a:ext cx="5587800" cy="11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g2ee4ad3defa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88" y="1171273"/>
            <a:ext cx="1657575" cy="71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2" name="Google Shape;282;g2ee4ad3defa_3_0"/>
          <p:cNvSpPr txBox="1"/>
          <p:nvPr/>
        </p:nvSpPr>
        <p:spPr>
          <a:xfrm>
            <a:off x="3231950" y="2200052"/>
            <a:ext cx="54186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파라스파라 호텔</a:t>
            </a:r>
            <a:endParaRPr b="1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hlink"/>
                </a:solidFill>
                <a:hlinkClick r:id="rId7"/>
              </a:rPr>
              <a:t>https://www.paraspara.co.kr/</a:t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666666"/>
              </a:solidFill>
            </a:endParaRPr>
          </a:p>
        </p:txBody>
      </p:sp>
      <p:sp>
        <p:nvSpPr>
          <p:cNvPr id="283" name="Google Shape;283;g2ee4ad3defa_3_0"/>
          <p:cNvSpPr/>
          <p:nvPr/>
        </p:nvSpPr>
        <p:spPr>
          <a:xfrm>
            <a:off x="3182325" y="3639153"/>
            <a:ext cx="5587800" cy="11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2ee4ad3defa_3_0"/>
          <p:cNvSpPr txBox="1"/>
          <p:nvPr/>
        </p:nvSpPr>
        <p:spPr>
          <a:xfrm>
            <a:off x="3231950" y="3543627"/>
            <a:ext cx="54186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롯데 시그니엘</a:t>
            </a:r>
            <a:endParaRPr b="1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hlink"/>
                </a:solidFill>
                <a:latin typeface="Noto Sans Symbols"/>
                <a:ea typeface="Noto Sans Symbols"/>
                <a:cs typeface="Noto Sans Symbols"/>
                <a:sym typeface="Noto Sans Symbols"/>
                <a:hlinkClick r:id="rId8"/>
              </a:rPr>
              <a:t>https://www.lottehotel.com/seoul-signiel/ko.html</a:t>
            </a:r>
            <a:endParaRPr i="0" sz="1200" u="none" cap="none" strike="noStrike">
              <a:solidFill>
                <a:schemeClr val="dk1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666666"/>
              </a:solidFill>
            </a:endParaRPr>
          </a:p>
        </p:txBody>
      </p:sp>
      <p:pic>
        <p:nvPicPr>
          <p:cNvPr id="285" name="Google Shape;285;g2ee4ad3defa_3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8086" y="2436573"/>
            <a:ext cx="2578193" cy="71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6" name="Google Shape;286;g2ee4ad3defa_3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5113" y="3992250"/>
            <a:ext cx="2524125" cy="41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7" name="Google Shape;287;g2ee4ad3defa_3_0"/>
          <p:cNvSpPr txBox="1"/>
          <p:nvPr/>
        </p:nvSpPr>
        <p:spPr>
          <a:xfrm>
            <a:off x="11071725" y="2766000"/>
            <a:ext cx="447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0"/>
          <p:cNvSpPr/>
          <p:nvPr/>
        </p:nvSpPr>
        <p:spPr>
          <a:xfrm>
            <a:off x="5002370" y="394202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0"/>
          <p:cNvSpPr/>
          <p:nvPr/>
        </p:nvSpPr>
        <p:spPr>
          <a:xfrm>
            <a:off x="5002364" y="434602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상품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0"/>
          <p:cNvSpPr txBox="1"/>
          <p:nvPr/>
        </p:nvSpPr>
        <p:spPr>
          <a:xfrm>
            <a:off x="577525" y="309638"/>
            <a:ext cx="154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7C6A54"/>
                </a:solidFill>
                <a:latin typeface="Arial"/>
                <a:ea typeface="Arial"/>
                <a:cs typeface="Arial"/>
                <a:sym typeface="Arial"/>
              </a:rPr>
              <a:t>정보 구조도</a:t>
            </a:r>
            <a:endParaRPr b="0" i="0" sz="900" u="none" cap="none" strike="noStrike">
              <a:solidFill>
                <a:srgbClr val="7C6A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925" y="505450"/>
            <a:ext cx="1262000" cy="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825" y="275150"/>
            <a:ext cx="1262000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0"/>
          <p:cNvSpPr/>
          <p:nvPr/>
        </p:nvSpPr>
        <p:spPr>
          <a:xfrm>
            <a:off x="468343" y="2282649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진보상무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6396615" y="1281223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5002369" y="3518186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</a:t>
            </a:r>
            <a:r>
              <a:rPr b="1" i="0" lang="ko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0"/>
          <p:cNvSpPr/>
          <p:nvPr/>
        </p:nvSpPr>
        <p:spPr>
          <a:xfrm>
            <a:off x="5002381" y="309437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1:1 문의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6396618" y="849298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질문하기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0"/>
          <p:cNvSpPr/>
          <p:nvPr/>
        </p:nvSpPr>
        <p:spPr>
          <a:xfrm>
            <a:off x="6396593" y="3126298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답변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5" name="Google Shape;305;p10"/>
          <p:cNvSpPr/>
          <p:nvPr/>
        </p:nvSpPr>
        <p:spPr>
          <a:xfrm>
            <a:off x="5002379" y="2639435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10"/>
          <p:cNvSpPr/>
          <p:nvPr/>
        </p:nvSpPr>
        <p:spPr>
          <a:xfrm>
            <a:off x="6396604" y="417385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소개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10"/>
          <p:cNvSpPr/>
          <p:nvPr/>
        </p:nvSpPr>
        <p:spPr>
          <a:xfrm rot="875">
            <a:off x="1659593" y="1492891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998268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</a:t>
            </a:r>
            <a:r>
              <a:rPr b="1" i="0" lang="ko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8" name="Google Shape;308;p10"/>
          <p:cNvCxnSpPr>
            <a:stCxn id="298" idx="3"/>
            <a:endCxn id="307" idx="2"/>
          </p:cNvCxnSpPr>
          <p:nvPr/>
        </p:nvCxnSpPr>
        <p:spPr>
          <a:xfrm flipH="1" rot="10800000">
            <a:off x="1722943" y="1766199"/>
            <a:ext cx="526200" cy="668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10"/>
          <p:cNvSpPr/>
          <p:nvPr/>
        </p:nvSpPr>
        <p:spPr>
          <a:xfrm>
            <a:off x="2901954" y="386767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0"/>
          <p:cNvSpPr/>
          <p:nvPr/>
        </p:nvSpPr>
        <p:spPr>
          <a:xfrm>
            <a:off x="2824154" y="81217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p10"/>
          <p:cNvSpPr/>
          <p:nvPr/>
        </p:nvSpPr>
        <p:spPr>
          <a:xfrm>
            <a:off x="5005658" y="1659822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0"/>
          <p:cNvSpPr/>
          <p:nvPr/>
        </p:nvSpPr>
        <p:spPr>
          <a:xfrm>
            <a:off x="5005652" y="206382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상품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0"/>
          <p:cNvSpPr/>
          <p:nvPr/>
        </p:nvSpPr>
        <p:spPr>
          <a:xfrm>
            <a:off x="5002382" y="1236011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10"/>
          <p:cNvSpPr/>
          <p:nvPr/>
        </p:nvSpPr>
        <p:spPr>
          <a:xfrm>
            <a:off x="5005668" y="81217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1:1 문의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10"/>
          <p:cNvSpPr/>
          <p:nvPr/>
        </p:nvSpPr>
        <p:spPr>
          <a:xfrm>
            <a:off x="5005667" y="357235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6" name="Google Shape;316;p10"/>
          <p:cNvCxnSpPr>
            <a:stCxn id="307" idx="0"/>
            <a:endCxn id="310" idx="1"/>
          </p:cNvCxnSpPr>
          <p:nvPr/>
        </p:nvCxnSpPr>
        <p:spPr>
          <a:xfrm rot="-5400000">
            <a:off x="2264543" y="933241"/>
            <a:ext cx="544200" cy="575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10"/>
          <p:cNvCxnSpPr>
            <a:stCxn id="318" idx="2"/>
            <a:endCxn id="309" idx="1"/>
          </p:cNvCxnSpPr>
          <p:nvPr/>
        </p:nvCxnSpPr>
        <p:spPr>
          <a:xfrm flipH="1" rot="-5400000">
            <a:off x="2204543" y="3306916"/>
            <a:ext cx="741900" cy="652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10"/>
          <p:cNvCxnSpPr>
            <a:stCxn id="310" idx="3"/>
            <a:endCxn id="315" idx="1"/>
          </p:cNvCxnSpPr>
          <p:nvPr/>
        </p:nvCxnSpPr>
        <p:spPr>
          <a:xfrm flipH="1" rot="10800000">
            <a:off x="4003154" y="494023"/>
            <a:ext cx="1002600" cy="4548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10"/>
          <p:cNvCxnSpPr>
            <a:stCxn id="310" idx="3"/>
            <a:endCxn id="314" idx="1"/>
          </p:cNvCxnSpPr>
          <p:nvPr/>
        </p:nvCxnSpPr>
        <p:spPr>
          <a:xfrm>
            <a:off x="4003154" y="948823"/>
            <a:ext cx="1002600" cy="6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10"/>
          <p:cNvCxnSpPr>
            <a:stCxn id="310" idx="3"/>
            <a:endCxn id="313" idx="1"/>
          </p:cNvCxnSpPr>
          <p:nvPr/>
        </p:nvCxnSpPr>
        <p:spPr>
          <a:xfrm>
            <a:off x="4003154" y="948823"/>
            <a:ext cx="999300" cy="4239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10"/>
          <p:cNvCxnSpPr>
            <a:stCxn id="310" idx="3"/>
            <a:endCxn id="311" idx="1"/>
          </p:cNvCxnSpPr>
          <p:nvPr/>
        </p:nvCxnSpPr>
        <p:spPr>
          <a:xfrm>
            <a:off x="4003154" y="948823"/>
            <a:ext cx="1002600" cy="8475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10"/>
          <p:cNvCxnSpPr>
            <a:stCxn id="310" idx="3"/>
            <a:endCxn id="312" idx="1"/>
          </p:cNvCxnSpPr>
          <p:nvPr/>
        </p:nvCxnSpPr>
        <p:spPr>
          <a:xfrm>
            <a:off x="4003154" y="948823"/>
            <a:ext cx="1002600" cy="1251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10"/>
          <p:cNvCxnSpPr>
            <a:stCxn id="309" idx="3"/>
            <a:endCxn id="300" idx="1"/>
          </p:cNvCxnSpPr>
          <p:nvPr/>
        </p:nvCxnSpPr>
        <p:spPr>
          <a:xfrm flipH="1" rot="10800000">
            <a:off x="4080954" y="3654823"/>
            <a:ext cx="921300" cy="3495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10"/>
          <p:cNvCxnSpPr>
            <a:stCxn id="309" idx="3"/>
            <a:endCxn id="293" idx="1"/>
          </p:cNvCxnSpPr>
          <p:nvPr/>
        </p:nvCxnSpPr>
        <p:spPr>
          <a:xfrm>
            <a:off x="4080954" y="4004323"/>
            <a:ext cx="921300" cy="744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10"/>
          <p:cNvCxnSpPr>
            <a:stCxn id="309" idx="3"/>
            <a:endCxn id="294" idx="1"/>
          </p:cNvCxnSpPr>
          <p:nvPr/>
        </p:nvCxnSpPr>
        <p:spPr>
          <a:xfrm>
            <a:off x="4080954" y="4004323"/>
            <a:ext cx="921300" cy="4785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10"/>
          <p:cNvCxnSpPr>
            <a:stCxn id="309" idx="3"/>
            <a:endCxn id="301" idx="1"/>
          </p:cNvCxnSpPr>
          <p:nvPr/>
        </p:nvCxnSpPr>
        <p:spPr>
          <a:xfrm flipH="1" rot="10800000">
            <a:off x="4080954" y="3230923"/>
            <a:ext cx="921300" cy="7734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10"/>
          <p:cNvCxnSpPr>
            <a:stCxn id="309" idx="3"/>
            <a:endCxn id="305" idx="1"/>
          </p:cNvCxnSpPr>
          <p:nvPr/>
        </p:nvCxnSpPr>
        <p:spPr>
          <a:xfrm flipH="1" rot="10800000">
            <a:off x="4080954" y="2776123"/>
            <a:ext cx="921300" cy="12282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10"/>
          <p:cNvSpPr/>
          <p:nvPr/>
        </p:nvSpPr>
        <p:spPr>
          <a:xfrm>
            <a:off x="7410768" y="1272760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정보변경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6396615" y="1696648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공지상세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6396590" y="4781936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관리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10"/>
          <p:cNvSpPr/>
          <p:nvPr/>
        </p:nvSpPr>
        <p:spPr>
          <a:xfrm>
            <a:off x="6396615" y="2112073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상품상세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10"/>
          <p:cNvSpPr/>
          <p:nvPr/>
        </p:nvSpPr>
        <p:spPr>
          <a:xfrm>
            <a:off x="7410765" y="2100648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10"/>
          <p:cNvSpPr/>
          <p:nvPr/>
        </p:nvSpPr>
        <p:spPr>
          <a:xfrm>
            <a:off x="6396590" y="2671336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관리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10"/>
          <p:cNvSpPr/>
          <p:nvPr/>
        </p:nvSpPr>
        <p:spPr>
          <a:xfrm>
            <a:off x="6396590" y="3973886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</a:t>
            </a: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10"/>
          <p:cNvSpPr/>
          <p:nvPr/>
        </p:nvSpPr>
        <p:spPr>
          <a:xfrm>
            <a:off x="6396590" y="4397686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관리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10"/>
          <p:cNvSpPr/>
          <p:nvPr/>
        </p:nvSpPr>
        <p:spPr>
          <a:xfrm>
            <a:off x="5002382" y="4750036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8" name="Google Shape;338;p10"/>
          <p:cNvCxnSpPr>
            <a:stCxn id="309" idx="3"/>
            <a:endCxn id="337" idx="1"/>
          </p:cNvCxnSpPr>
          <p:nvPr/>
        </p:nvCxnSpPr>
        <p:spPr>
          <a:xfrm>
            <a:off x="4080954" y="4004323"/>
            <a:ext cx="921300" cy="8823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10"/>
          <p:cNvSpPr/>
          <p:nvPr/>
        </p:nvSpPr>
        <p:spPr>
          <a:xfrm>
            <a:off x="6396590" y="3550086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추가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10"/>
          <p:cNvSpPr/>
          <p:nvPr/>
        </p:nvSpPr>
        <p:spPr>
          <a:xfrm rot="875">
            <a:off x="1659593" y="2989066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998268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ko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0" name="Google Shape;340;p10"/>
          <p:cNvCxnSpPr>
            <a:stCxn id="298" idx="3"/>
            <a:endCxn id="318" idx="0"/>
          </p:cNvCxnSpPr>
          <p:nvPr/>
        </p:nvCxnSpPr>
        <p:spPr>
          <a:xfrm>
            <a:off x="1722943" y="2434899"/>
            <a:ext cx="526200" cy="554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1"/>
          <p:cNvSpPr txBox="1"/>
          <p:nvPr/>
        </p:nvSpPr>
        <p:spPr>
          <a:xfrm>
            <a:off x="417613" y="4807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B6951"/>
                </a:solidFill>
              </a:rPr>
              <a:t>디자인 스케치</a:t>
            </a:r>
            <a:endParaRPr b="0" i="0" sz="900" u="none" cap="none" strike="noStrike">
              <a:solidFill>
                <a:srgbClr val="7B69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25" y="1111525"/>
            <a:ext cx="2076576" cy="30188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1" name="Google Shape;351;p11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52" name="Google Shape;352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4900" y="1112400"/>
            <a:ext cx="2138224" cy="30188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3" name="Google Shape;353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0775" y="1113600"/>
            <a:ext cx="2138225" cy="30201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4" name="Google Shape;354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32100" y="1113636"/>
            <a:ext cx="2138224" cy="30200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5" name="Google Shape;355;p11"/>
          <p:cNvSpPr/>
          <p:nvPr/>
        </p:nvSpPr>
        <p:spPr>
          <a:xfrm>
            <a:off x="2625281" y="746024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1"/>
          <p:cNvSpPr/>
          <p:nvPr/>
        </p:nvSpPr>
        <p:spPr>
          <a:xfrm>
            <a:off x="421656" y="746037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1"/>
          <p:cNvSpPr/>
          <p:nvPr/>
        </p:nvSpPr>
        <p:spPr>
          <a:xfrm>
            <a:off x="4922118" y="746024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11"/>
          <p:cNvSpPr/>
          <p:nvPr/>
        </p:nvSpPr>
        <p:spPr>
          <a:xfrm>
            <a:off x="7218968" y="746024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g2f45bec3659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2f45bec3659_0_36"/>
          <p:cNvSpPr txBox="1"/>
          <p:nvPr/>
        </p:nvSpPr>
        <p:spPr>
          <a:xfrm>
            <a:off x="577525" y="298638"/>
            <a:ext cx="154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C6A54"/>
                </a:solidFill>
              </a:rPr>
              <a:t>활용한 개발도구</a:t>
            </a:r>
            <a:endParaRPr b="0" i="0" sz="900" u="none" cap="none" strike="noStrike">
              <a:solidFill>
                <a:srgbClr val="7C6A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g2f45bec3659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925" y="505450"/>
            <a:ext cx="1262000" cy="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f45bec3659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825" y="275150"/>
            <a:ext cx="1262000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f45bec3659_0_36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68" name="Google Shape;368;g2f45bec3659_0_36"/>
          <p:cNvSpPr txBox="1"/>
          <p:nvPr/>
        </p:nvSpPr>
        <p:spPr>
          <a:xfrm>
            <a:off x="11071725" y="2766000"/>
            <a:ext cx="447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g2f45bec3659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625" y="735748"/>
            <a:ext cx="1933575" cy="140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f45bec3659_0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3805" y="723964"/>
            <a:ext cx="193357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f45bec3659_0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7250" y="3014973"/>
            <a:ext cx="2050125" cy="1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f45bec3659_0_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36925" y="2832851"/>
            <a:ext cx="15049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f45bec3659_0_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19125" y="757314"/>
            <a:ext cx="2050134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f45bec3659_0_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1628" y="2639125"/>
            <a:ext cx="1642011" cy="19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27fa560c629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0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7fa560c629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27fa560c629_0_15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82" name="Google Shape;382;g27fa560c629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7fa560c629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7fa560c629_0_15"/>
          <p:cNvSpPr txBox="1"/>
          <p:nvPr/>
        </p:nvSpPr>
        <p:spPr>
          <a:xfrm>
            <a:off x="417725" y="478176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데이터베이스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27fa560c629_0_15"/>
          <p:cNvSpPr txBox="1"/>
          <p:nvPr/>
        </p:nvSpPr>
        <p:spPr>
          <a:xfrm>
            <a:off x="1780825" y="79600"/>
            <a:ext cx="30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27fa560c629_0_15"/>
          <p:cNvSpPr txBox="1"/>
          <p:nvPr/>
        </p:nvSpPr>
        <p:spPr>
          <a:xfrm>
            <a:off x="712975" y="3573590"/>
            <a:ext cx="149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27fa560c629_0_15"/>
          <p:cNvSpPr/>
          <p:nvPr/>
        </p:nvSpPr>
        <p:spPr>
          <a:xfrm>
            <a:off x="2040925" y="3542700"/>
            <a:ext cx="4408500" cy="509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g27fa560c629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4750" y="738588"/>
            <a:ext cx="5645426" cy="3768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2ee4ad3defa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g2ee4ad3defa_0_103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395" name="Google Shape;395;g2ee4ad3defa_0_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g2ee4ad3defa_0_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7" name="Google Shape;397;g2ee4ad3defa_0_103"/>
          <p:cNvSpPr txBox="1"/>
          <p:nvPr/>
        </p:nvSpPr>
        <p:spPr>
          <a:xfrm>
            <a:off x="4460098" y="1898490"/>
            <a:ext cx="37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" sz="3600">
                <a:solidFill>
                  <a:srgbClr val="77644D"/>
                </a:solidFill>
              </a:rPr>
              <a:t>수행결과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g2ee4ad3defa_0_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ee4ad3defa_0_103"/>
          <p:cNvSpPr txBox="1"/>
          <p:nvPr/>
        </p:nvSpPr>
        <p:spPr>
          <a:xfrm>
            <a:off x="3365692" y="1874065"/>
            <a:ext cx="102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800">
                <a:solidFill>
                  <a:srgbClr val="FFFFFF"/>
                </a:solidFill>
              </a:rPr>
              <a:t>5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2ee4ad3defa_0_10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1" name="Google Shape;401;g2ee4ad3defa_0_103"/>
          <p:cNvSpPr txBox="1"/>
          <p:nvPr/>
        </p:nvSpPr>
        <p:spPr>
          <a:xfrm>
            <a:off x="3789410" y="3549671"/>
            <a:ext cx="69639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각 페이지 화면 및 간략한 설명</a:t>
            </a:r>
            <a:endParaRPr>
              <a:solidFill>
                <a:srgbClr val="AFA49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시연 영상</a:t>
            </a:r>
            <a:endParaRPr>
              <a:solidFill>
                <a:srgbClr val="AFA49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FA497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FA49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0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5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09" name="Google Shape;40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0463" y="913450"/>
            <a:ext cx="4679999" cy="351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0" name="Google Shape;41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5"/>
          <p:cNvSpPr txBox="1"/>
          <p:nvPr/>
        </p:nvSpPr>
        <p:spPr>
          <a:xfrm>
            <a:off x="417725" y="478176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메인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5"/>
          <p:cNvSpPr txBox="1"/>
          <p:nvPr/>
        </p:nvSpPr>
        <p:spPr>
          <a:xfrm>
            <a:off x="1780825" y="79600"/>
            <a:ext cx="30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5"/>
          <p:cNvSpPr txBox="1"/>
          <p:nvPr/>
        </p:nvSpPr>
        <p:spPr>
          <a:xfrm>
            <a:off x="712975" y="3573590"/>
            <a:ext cx="149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p15"/>
          <p:cNvGrpSpPr/>
          <p:nvPr/>
        </p:nvGrpSpPr>
        <p:grpSpPr>
          <a:xfrm>
            <a:off x="6514173" y="2590750"/>
            <a:ext cx="2482349" cy="1839900"/>
            <a:chOff x="5689800" y="2556975"/>
            <a:chExt cx="2594700" cy="1839900"/>
          </a:xfrm>
        </p:grpSpPr>
        <p:sp>
          <p:nvSpPr>
            <p:cNvPr id="416" name="Google Shape;416;p15"/>
            <p:cNvSpPr/>
            <p:nvPr/>
          </p:nvSpPr>
          <p:spPr>
            <a:xfrm>
              <a:off x="5689800" y="2556975"/>
              <a:ext cx="2594700" cy="1839900"/>
            </a:xfrm>
            <a:prstGeom prst="roundRect">
              <a:avLst>
                <a:gd fmla="val 2599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5"/>
            <p:cNvSpPr txBox="1"/>
            <p:nvPr/>
          </p:nvSpPr>
          <p:spPr>
            <a:xfrm>
              <a:off x="5912260" y="2615025"/>
              <a:ext cx="22350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1: 클릭 시 패키지 페이지로 이동</a:t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2: 클릭 시 이벤트 페이지로 이동</a:t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3: 클릭 시 공지사항 페이지로 이동</a:t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4: 클릭 시 문의 페이지로 이동</a:t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5: 클릭 시 회원 가입 및 로그인                         페이지로 이동</a:t>
              </a:r>
              <a:endParaRPr sz="1000"/>
            </a:p>
          </p:txBody>
        </p:sp>
      </p:grpSp>
      <p:sp>
        <p:nvSpPr>
          <p:cNvPr id="418" name="Google Shape;418;p15"/>
          <p:cNvSpPr/>
          <p:nvPr/>
        </p:nvSpPr>
        <p:spPr>
          <a:xfrm>
            <a:off x="892775" y="2141161"/>
            <a:ext cx="590700" cy="4443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929074" y="2193950"/>
            <a:ext cx="51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   </a:t>
            </a:r>
            <a:r>
              <a:rPr lang="ko" sz="1000"/>
              <a:t>2 </a:t>
            </a:r>
            <a:endParaRPr sz="1000"/>
          </a:p>
        </p:txBody>
      </p:sp>
      <p:cxnSp>
        <p:nvCxnSpPr>
          <p:cNvPr id="420" name="Google Shape;420;p15"/>
          <p:cNvCxnSpPr/>
          <p:nvPr/>
        </p:nvCxnSpPr>
        <p:spPr>
          <a:xfrm flipH="1">
            <a:off x="1515425" y="2364679"/>
            <a:ext cx="518100" cy="90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1" name="Google Shape;421;p15"/>
          <p:cNvSpPr/>
          <p:nvPr/>
        </p:nvSpPr>
        <p:spPr>
          <a:xfrm>
            <a:off x="2065475" y="1568652"/>
            <a:ext cx="4321200" cy="1374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oogle Shape;422;p15"/>
          <p:cNvGrpSpPr/>
          <p:nvPr/>
        </p:nvGrpSpPr>
        <p:grpSpPr>
          <a:xfrm>
            <a:off x="6514175" y="1373600"/>
            <a:ext cx="2723300" cy="324850"/>
            <a:chOff x="5561200" y="1206000"/>
            <a:chExt cx="2723300" cy="324850"/>
          </a:xfrm>
        </p:grpSpPr>
        <p:sp>
          <p:nvSpPr>
            <p:cNvPr id="423" name="Google Shape;423;p15"/>
            <p:cNvSpPr/>
            <p:nvPr/>
          </p:nvSpPr>
          <p:spPr>
            <a:xfrm>
              <a:off x="5561200" y="1207075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6151425" y="1207738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6741650" y="1206000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7315075" y="1207750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7888500" y="1207750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15"/>
          <p:cNvGrpSpPr/>
          <p:nvPr/>
        </p:nvGrpSpPr>
        <p:grpSpPr>
          <a:xfrm>
            <a:off x="4708400" y="950950"/>
            <a:ext cx="4529083" cy="747491"/>
            <a:chOff x="3755418" y="783359"/>
            <a:chExt cx="4529083" cy="747491"/>
          </a:xfrm>
        </p:grpSpPr>
        <p:cxnSp>
          <p:nvCxnSpPr>
            <p:cNvPr id="429" name="Google Shape;429;p15"/>
            <p:cNvCxnSpPr/>
            <p:nvPr/>
          </p:nvCxnSpPr>
          <p:spPr>
            <a:xfrm>
              <a:off x="5431670" y="898850"/>
              <a:ext cx="2660400" cy="102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0" name="Google Shape;430;p15"/>
            <p:cNvCxnSpPr/>
            <p:nvPr/>
          </p:nvCxnSpPr>
          <p:spPr>
            <a:xfrm flipH="1">
              <a:off x="5760000" y="918000"/>
              <a:ext cx="4200" cy="3042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1" name="Google Shape;431;p15"/>
            <p:cNvCxnSpPr/>
            <p:nvPr/>
          </p:nvCxnSpPr>
          <p:spPr>
            <a:xfrm flipH="1">
              <a:off x="6938590" y="918105"/>
              <a:ext cx="3600" cy="2940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2" name="Google Shape;432;p15"/>
            <p:cNvCxnSpPr/>
            <p:nvPr/>
          </p:nvCxnSpPr>
          <p:spPr>
            <a:xfrm flipH="1">
              <a:off x="7511265" y="918097"/>
              <a:ext cx="3600" cy="2940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3" name="Google Shape;433;p15"/>
            <p:cNvCxnSpPr/>
            <p:nvPr/>
          </p:nvCxnSpPr>
          <p:spPr>
            <a:xfrm flipH="1">
              <a:off x="8083915" y="918103"/>
              <a:ext cx="3600" cy="2940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4" name="Google Shape;434;p15"/>
            <p:cNvSpPr/>
            <p:nvPr/>
          </p:nvSpPr>
          <p:spPr>
            <a:xfrm>
              <a:off x="3755418" y="783359"/>
              <a:ext cx="1676100" cy="2367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5" name="Google Shape;435;p15"/>
            <p:cNvCxnSpPr/>
            <p:nvPr/>
          </p:nvCxnSpPr>
          <p:spPr>
            <a:xfrm flipH="1">
              <a:off x="6366226" y="918000"/>
              <a:ext cx="1800" cy="3042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6" name="Google Shape;436;p15"/>
            <p:cNvSpPr txBox="1"/>
            <p:nvPr/>
          </p:nvSpPr>
          <p:spPr>
            <a:xfrm>
              <a:off x="5561201" y="120775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1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5"/>
            <p:cNvSpPr txBox="1"/>
            <p:nvPr/>
          </p:nvSpPr>
          <p:spPr>
            <a:xfrm>
              <a:off x="6151426" y="120600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2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5"/>
            <p:cNvSpPr txBox="1"/>
            <p:nvPr/>
          </p:nvSpPr>
          <p:spPr>
            <a:xfrm>
              <a:off x="6733251" y="120600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3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5"/>
            <p:cNvSpPr txBox="1"/>
            <p:nvPr/>
          </p:nvSpPr>
          <p:spPr>
            <a:xfrm>
              <a:off x="7315063" y="120600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4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5"/>
            <p:cNvSpPr txBox="1"/>
            <p:nvPr/>
          </p:nvSpPr>
          <p:spPr>
            <a:xfrm>
              <a:off x="7888501" y="120775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5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Google Shape;441;p15"/>
          <p:cNvSpPr/>
          <p:nvPr/>
        </p:nvSpPr>
        <p:spPr>
          <a:xfrm>
            <a:off x="712975" y="3382749"/>
            <a:ext cx="590700" cy="509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15"/>
          <p:cNvCxnSpPr/>
          <p:nvPr/>
        </p:nvCxnSpPr>
        <p:spPr>
          <a:xfrm flipH="1">
            <a:off x="1335625" y="3636388"/>
            <a:ext cx="705300" cy="2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3" name="Google Shape;443;p15"/>
          <p:cNvSpPr/>
          <p:nvPr/>
        </p:nvSpPr>
        <p:spPr>
          <a:xfrm>
            <a:off x="2040925" y="3542700"/>
            <a:ext cx="4408500" cy="509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5"/>
          <p:cNvSpPr txBox="1"/>
          <p:nvPr/>
        </p:nvSpPr>
        <p:spPr>
          <a:xfrm>
            <a:off x="875263" y="3462025"/>
            <a:ext cx="34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5</a:t>
            </a:r>
            <a:endParaRPr sz="1000"/>
          </a:p>
        </p:txBody>
      </p:sp>
      <p:sp>
        <p:nvSpPr>
          <p:cNvPr id="445" name="Google Shape;445;p15"/>
          <p:cNvSpPr/>
          <p:nvPr/>
        </p:nvSpPr>
        <p:spPr>
          <a:xfrm>
            <a:off x="310775" y="1059250"/>
            <a:ext cx="1300200" cy="9498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5"/>
          <p:cNvSpPr txBox="1"/>
          <p:nvPr/>
        </p:nvSpPr>
        <p:spPr>
          <a:xfrm>
            <a:off x="398000" y="1059600"/>
            <a:ext cx="11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헤더 or 푸터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전페이지 동일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로고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메인페이지 이동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000"/>
          </a:p>
        </p:txBody>
      </p:sp>
      <p:cxnSp>
        <p:nvCxnSpPr>
          <p:cNvPr id="447" name="Google Shape;447;p15"/>
          <p:cNvCxnSpPr/>
          <p:nvPr/>
        </p:nvCxnSpPr>
        <p:spPr>
          <a:xfrm flipH="1">
            <a:off x="1642525" y="1140213"/>
            <a:ext cx="516000" cy="243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8" name="Google Shape;448;p15"/>
          <p:cNvSpPr/>
          <p:nvPr/>
        </p:nvSpPr>
        <p:spPr>
          <a:xfrm>
            <a:off x="2178269" y="950942"/>
            <a:ext cx="347400" cy="338700"/>
          </a:xfrm>
          <a:prstGeom prst="ellipse">
            <a:avLst/>
          </a:prstGeom>
          <a:noFill/>
          <a:ln cap="flat" cmpd="sng" w="19050">
            <a:solidFill>
              <a:schemeClr val="lt1">
                <a:alpha val="4863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g2f2b594c4b9_5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2f2b594c4b9_5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2f2b594c4b9_5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2f2b594c4b9_5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2f2b594c4b9_5_3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공지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2f2b594c4b9_5_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59" name="Google Shape;459;g2f2b594c4b9_5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9850" y="827661"/>
            <a:ext cx="5609901" cy="350273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2f2b594c4b9_5_3"/>
          <p:cNvSpPr/>
          <p:nvPr/>
        </p:nvSpPr>
        <p:spPr>
          <a:xfrm>
            <a:off x="7437025" y="2247830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f2b594c4b9_5_3"/>
          <p:cNvSpPr txBox="1"/>
          <p:nvPr/>
        </p:nvSpPr>
        <p:spPr>
          <a:xfrm>
            <a:off x="7485475" y="2297475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제목 검색으로 서치 가능</a:t>
            </a:r>
            <a:endParaRPr sz="1000"/>
          </a:p>
        </p:txBody>
      </p:sp>
      <p:sp>
        <p:nvSpPr>
          <p:cNvPr id="462" name="Google Shape;462;g2f2b594c4b9_5_3"/>
          <p:cNvSpPr/>
          <p:nvPr/>
        </p:nvSpPr>
        <p:spPr>
          <a:xfrm>
            <a:off x="3490000" y="2476265"/>
            <a:ext cx="17502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3" name="Google Shape;463;g2f2b594c4b9_5_3"/>
          <p:cNvCxnSpPr>
            <a:stCxn id="462" idx="3"/>
          </p:cNvCxnSpPr>
          <p:nvPr/>
        </p:nvCxnSpPr>
        <p:spPr>
          <a:xfrm flipH="1" rot="10800000">
            <a:off x="5240200" y="2561615"/>
            <a:ext cx="2125500" cy="348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4" name="Google Shape;464;g2f2b594c4b9_5_3"/>
          <p:cNvSpPr/>
          <p:nvPr/>
        </p:nvSpPr>
        <p:spPr>
          <a:xfrm>
            <a:off x="492452" y="2993539"/>
            <a:ext cx="1113000" cy="662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2f2b594c4b9_5_3"/>
          <p:cNvSpPr txBox="1"/>
          <p:nvPr/>
        </p:nvSpPr>
        <p:spPr>
          <a:xfrm>
            <a:off x="540913" y="3078288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공지사항 상세 페이지로 이동</a:t>
            </a:r>
            <a:endParaRPr sz="1000"/>
          </a:p>
        </p:txBody>
      </p:sp>
      <p:sp>
        <p:nvSpPr>
          <p:cNvPr id="466" name="Google Shape;466;g2f2b594c4b9_5_3"/>
          <p:cNvSpPr/>
          <p:nvPr/>
        </p:nvSpPr>
        <p:spPr>
          <a:xfrm>
            <a:off x="2532900" y="3195750"/>
            <a:ext cx="13752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7" name="Google Shape;467;g2f2b594c4b9_5_3"/>
          <p:cNvCxnSpPr>
            <a:stCxn id="466" idx="1"/>
          </p:cNvCxnSpPr>
          <p:nvPr/>
        </p:nvCxnSpPr>
        <p:spPr>
          <a:xfrm flipH="1">
            <a:off x="1709400" y="3315900"/>
            <a:ext cx="823500" cy="174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8" name="Google Shape;468;g2f2b594c4b9_5_3"/>
          <p:cNvSpPr/>
          <p:nvPr/>
        </p:nvSpPr>
        <p:spPr>
          <a:xfrm>
            <a:off x="7339300" y="3693575"/>
            <a:ext cx="1113000" cy="54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2f2b594c4b9_5_3"/>
          <p:cNvSpPr txBox="1"/>
          <p:nvPr/>
        </p:nvSpPr>
        <p:spPr>
          <a:xfrm>
            <a:off x="7375297" y="3743225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10개씩 페이징 설정</a:t>
            </a:r>
            <a:endParaRPr sz="1000"/>
          </a:p>
        </p:txBody>
      </p:sp>
      <p:sp>
        <p:nvSpPr>
          <p:cNvPr id="470" name="Google Shape;470;g2f2b594c4b9_5_3"/>
          <p:cNvSpPr/>
          <p:nvPr/>
        </p:nvSpPr>
        <p:spPr>
          <a:xfrm>
            <a:off x="4153600" y="3884750"/>
            <a:ext cx="3555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1" name="Google Shape;471;g2f2b594c4b9_5_3"/>
          <p:cNvCxnSpPr>
            <a:stCxn id="470" idx="3"/>
          </p:cNvCxnSpPr>
          <p:nvPr/>
        </p:nvCxnSpPr>
        <p:spPr>
          <a:xfrm flipH="1" rot="10800000">
            <a:off x="4509100" y="3981800"/>
            <a:ext cx="2580000" cy="23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g27fb3f5c827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27fb3f5c827_0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27fb3f5c827_0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27fb3f5c827_0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27fb3f5c827_0_5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공지 관리자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27fb3f5c827_0_5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82" name="Google Shape;482;g27fb3f5c827_0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528" y="1178325"/>
            <a:ext cx="7429149" cy="297699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3" name="Google Shape;483;g27fb3f5c827_0_50"/>
          <p:cNvSpPr/>
          <p:nvPr/>
        </p:nvSpPr>
        <p:spPr>
          <a:xfrm>
            <a:off x="7185775" y="23275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27fb3f5c827_0_50"/>
          <p:cNvSpPr txBox="1"/>
          <p:nvPr/>
        </p:nvSpPr>
        <p:spPr>
          <a:xfrm>
            <a:off x="7234225" y="28240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공지 사항  변경 및 삭제</a:t>
            </a:r>
            <a:endParaRPr sz="1000"/>
          </a:p>
        </p:txBody>
      </p:sp>
      <p:sp>
        <p:nvSpPr>
          <p:cNvPr id="485" name="Google Shape;485;g27fb3f5c827_0_50"/>
          <p:cNvSpPr/>
          <p:nvPr/>
        </p:nvSpPr>
        <p:spPr>
          <a:xfrm>
            <a:off x="7185775" y="1971925"/>
            <a:ext cx="9618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g27fb3f5c827_0_50"/>
          <p:cNvCxnSpPr>
            <a:stCxn id="485" idx="0"/>
          </p:cNvCxnSpPr>
          <p:nvPr/>
        </p:nvCxnSpPr>
        <p:spPr>
          <a:xfrm flipH="1" rot="10800000">
            <a:off x="7666675" y="989725"/>
            <a:ext cx="13800" cy="9822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7" name="Google Shape;487;g27fb3f5c827_0_50"/>
          <p:cNvSpPr/>
          <p:nvPr/>
        </p:nvSpPr>
        <p:spPr>
          <a:xfrm>
            <a:off x="1419902" y="3319689"/>
            <a:ext cx="1113000" cy="662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27fb3f5c827_0_50"/>
          <p:cNvSpPr txBox="1"/>
          <p:nvPr/>
        </p:nvSpPr>
        <p:spPr>
          <a:xfrm>
            <a:off x="1468363" y="3404438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공지사항 상세 페이지로 이동</a:t>
            </a:r>
            <a:endParaRPr sz="1000"/>
          </a:p>
        </p:txBody>
      </p:sp>
      <p:sp>
        <p:nvSpPr>
          <p:cNvPr id="489" name="Google Shape;489;g27fb3f5c827_0_50"/>
          <p:cNvSpPr/>
          <p:nvPr/>
        </p:nvSpPr>
        <p:spPr>
          <a:xfrm>
            <a:off x="2730075" y="2810850"/>
            <a:ext cx="1178100" cy="1827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0" name="Google Shape;490;g27fb3f5c827_0_50"/>
          <p:cNvCxnSpPr>
            <a:stCxn id="489" idx="2"/>
          </p:cNvCxnSpPr>
          <p:nvPr/>
        </p:nvCxnSpPr>
        <p:spPr>
          <a:xfrm flipH="1">
            <a:off x="2769225" y="2993550"/>
            <a:ext cx="549900" cy="4968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1" name="Google Shape;491;g27fb3f5c827_0_50"/>
          <p:cNvSpPr/>
          <p:nvPr/>
        </p:nvSpPr>
        <p:spPr>
          <a:xfrm>
            <a:off x="3111338" y="3564225"/>
            <a:ext cx="1113000" cy="54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27fb3f5c827_0_50"/>
          <p:cNvSpPr txBox="1"/>
          <p:nvPr/>
        </p:nvSpPr>
        <p:spPr>
          <a:xfrm>
            <a:off x="3173360" y="3666075"/>
            <a:ext cx="101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공지사항 추가</a:t>
            </a:r>
            <a:endParaRPr sz="1000"/>
          </a:p>
        </p:txBody>
      </p:sp>
      <p:sp>
        <p:nvSpPr>
          <p:cNvPr id="493" name="Google Shape;493;g27fb3f5c827_0_50"/>
          <p:cNvSpPr/>
          <p:nvPr/>
        </p:nvSpPr>
        <p:spPr>
          <a:xfrm>
            <a:off x="4829925" y="3743225"/>
            <a:ext cx="6969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4" name="Google Shape;494;g27fb3f5c827_0_50"/>
          <p:cNvCxnSpPr>
            <a:stCxn id="493" idx="1"/>
          </p:cNvCxnSpPr>
          <p:nvPr/>
        </p:nvCxnSpPr>
        <p:spPr>
          <a:xfrm rot="10800000">
            <a:off x="4379025" y="3846275"/>
            <a:ext cx="450900" cy="17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5257" r="27060" t="0"/>
          <a:stretch/>
        </p:blipFill>
        <p:spPr>
          <a:xfrm>
            <a:off x="0" y="0"/>
            <a:ext cx="34985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2"/>
          <p:cNvGrpSpPr/>
          <p:nvPr/>
        </p:nvGrpSpPr>
        <p:grpSpPr>
          <a:xfrm>
            <a:off x="3063495" y="1158364"/>
            <a:ext cx="2246836" cy="922242"/>
            <a:chOff x="3047245" y="739650"/>
            <a:chExt cx="2246836" cy="922242"/>
          </a:xfrm>
        </p:grpSpPr>
        <p:grpSp>
          <p:nvGrpSpPr>
            <p:cNvPr id="102" name="Google Shape;102;p2"/>
            <p:cNvGrpSpPr/>
            <p:nvPr/>
          </p:nvGrpSpPr>
          <p:grpSpPr>
            <a:xfrm>
              <a:off x="3047245" y="739650"/>
              <a:ext cx="922242" cy="922242"/>
              <a:chOff x="6094489" y="1479299"/>
              <a:chExt cx="1844485" cy="1844485"/>
            </a:xfrm>
          </p:grpSpPr>
          <p:pic>
            <p:nvPicPr>
              <p:cNvPr id="103" name="Google Shape;103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1479299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" name="Google Shape;104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1940445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5" name="Google Shape;105;p2"/>
            <p:cNvSpPr txBox="1"/>
            <p:nvPr/>
          </p:nvSpPr>
          <p:spPr>
            <a:xfrm>
              <a:off x="3230892" y="1110361"/>
              <a:ext cx="5550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200">
                  <a:solidFill>
                    <a:srgbClr val="FFFFFF"/>
                  </a:solidFill>
                </a:rPr>
                <a:t>2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3875981" y="1098438"/>
              <a:ext cx="1418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600" u="none" cap="none" strike="noStrike">
                  <a:solidFill>
                    <a:srgbClr val="77644D"/>
                  </a:solidFill>
                  <a:latin typeface="Arial"/>
                  <a:ea typeface="Arial"/>
                  <a:cs typeface="Arial"/>
                  <a:sym typeface="Arial"/>
                </a:rPr>
                <a:t>주제 선정이유</a:t>
              </a:r>
              <a:endPara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3063509" y="1881825"/>
            <a:ext cx="2281943" cy="922243"/>
            <a:chOff x="3047247" y="2344936"/>
            <a:chExt cx="2281943" cy="922243"/>
          </a:xfrm>
        </p:grpSpPr>
        <p:grpSp>
          <p:nvGrpSpPr>
            <p:cNvPr id="108" name="Google Shape;108;p2"/>
            <p:cNvGrpSpPr/>
            <p:nvPr/>
          </p:nvGrpSpPr>
          <p:grpSpPr>
            <a:xfrm>
              <a:off x="3047247" y="2344936"/>
              <a:ext cx="922243" cy="922243"/>
              <a:chOff x="6094489" y="5604275"/>
              <a:chExt cx="1844485" cy="1844485"/>
            </a:xfrm>
          </p:grpSpPr>
          <p:pic>
            <p:nvPicPr>
              <p:cNvPr id="109" name="Google Shape;109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5604275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6065397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1" name="Google Shape;111;p2"/>
            <p:cNvSpPr txBox="1"/>
            <p:nvPr/>
          </p:nvSpPr>
          <p:spPr>
            <a:xfrm>
              <a:off x="3240409" y="2715634"/>
              <a:ext cx="5358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200">
                  <a:solidFill>
                    <a:srgbClr val="FFFFFF"/>
                  </a:solidFill>
                </a:rPr>
                <a:t>3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3875990" y="2715636"/>
              <a:ext cx="14532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600" u="none" cap="none" strike="noStrike">
                  <a:solidFill>
                    <a:srgbClr val="77644D"/>
                  </a:solidFill>
                  <a:latin typeface="Arial"/>
                  <a:ea typeface="Arial"/>
                  <a:cs typeface="Arial"/>
                  <a:sym typeface="Arial"/>
                </a:rPr>
                <a:t>브랜드 컨셉</a:t>
              </a:r>
              <a:endPara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3063497" y="2526425"/>
            <a:ext cx="3268628" cy="922243"/>
            <a:chOff x="3047247" y="2344936"/>
            <a:chExt cx="3268628" cy="922243"/>
          </a:xfrm>
        </p:grpSpPr>
        <p:grpSp>
          <p:nvGrpSpPr>
            <p:cNvPr id="114" name="Google Shape;114;p2"/>
            <p:cNvGrpSpPr/>
            <p:nvPr/>
          </p:nvGrpSpPr>
          <p:grpSpPr>
            <a:xfrm>
              <a:off x="3047247" y="2344936"/>
              <a:ext cx="922243" cy="922243"/>
              <a:chOff x="6094489" y="5604275"/>
              <a:chExt cx="1844485" cy="1844485"/>
            </a:xfrm>
          </p:grpSpPr>
          <p:pic>
            <p:nvPicPr>
              <p:cNvPr id="115" name="Google Shape;115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5604275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" name="Google Shape;116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6065397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7" name="Google Shape;117;p2"/>
            <p:cNvSpPr txBox="1"/>
            <p:nvPr/>
          </p:nvSpPr>
          <p:spPr>
            <a:xfrm>
              <a:off x="3240409" y="2715634"/>
              <a:ext cx="5358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200">
                  <a:solidFill>
                    <a:srgbClr val="FFFFFF"/>
                  </a:solidFill>
                </a:rPr>
                <a:t>4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3875975" y="2715661"/>
              <a:ext cx="24399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600">
                  <a:solidFill>
                    <a:srgbClr val="77644D"/>
                  </a:solidFill>
                </a:rPr>
                <a:t>UI</a:t>
              </a:r>
              <a:r>
                <a:rPr b="0" i="0" lang="ko" sz="1600" u="none" cap="none" strike="noStrike">
                  <a:solidFill>
                    <a:srgbClr val="77644D"/>
                  </a:solidFill>
                  <a:latin typeface="Arial"/>
                  <a:ea typeface="Arial"/>
                  <a:cs typeface="Arial"/>
                  <a:sym typeface="Arial"/>
                </a:rPr>
                <a:t> 구상</a:t>
              </a:r>
              <a:endPara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p2"/>
          <p:cNvGrpSpPr/>
          <p:nvPr/>
        </p:nvGrpSpPr>
        <p:grpSpPr>
          <a:xfrm>
            <a:off x="3063495" y="3241374"/>
            <a:ext cx="2996231" cy="922243"/>
            <a:chOff x="3006970" y="3983259"/>
            <a:chExt cx="2996231" cy="922243"/>
          </a:xfrm>
        </p:grpSpPr>
        <p:grpSp>
          <p:nvGrpSpPr>
            <p:cNvPr id="120" name="Google Shape;120;p2"/>
            <p:cNvGrpSpPr/>
            <p:nvPr/>
          </p:nvGrpSpPr>
          <p:grpSpPr>
            <a:xfrm>
              <a:off x="3006970" y="3983259"/>
              <a:ext cx="2996231" cy="922243"/>
              <a:chOff x="3047245" y="2344934"/>
              <a:chExt cx="2996231" cy="922243"/>
            </a:xfrm>
          </p:grpSpPr>
          <p:grpSp>
            <p:nvGrpSpPr>
              <p:cNvPr id="121" name="Google Shape;121;p2"/>
              <p:cNvGrpSpPr/>
              <p:nvPr/>
            </p:nvGrpSpPr>
            <p:grpSpPr>
              <a:xfrm>
                <a:off x="3047245" y="2344934"/>
                <a:ext cx="922243" cy="922243"/>
                <a:chOff x="6094489" y="5604275"/>
                <a:chExt cx="1844485" cy="1844485"/>
              </a:xfrm>
            </p:grpSpPr>
            <p:pic>
              <p:nvPicPr>
                <p:cNvPr id="122" name="Google Shape;122;p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6094489" y="5604275"/>
                  <a:ext cx="1844485" cy="18444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3" name="Google Shape;123;p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6555610" y="6065397"/>
                  <a:ext cx="922242" cy="9222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24" name="Google Shape;124;p2"/>
              <p:cNvSpPr txBox="1"/>
              <p:nvPr/>
            </p:nvSpPr>
            <p:spPr>
              <a:xfrm>
                <a:off x="3240409" y="2715634"/>
                <a:ext cx="535800" cy="2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2850" lIns="45725" spcFirstLastPara="1" rIns="45725" wrap="square" tIns="228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ko" sz="1200">
                    <a:solidFill>
                      <a:srgbClr val="FFFFFF"/>
                    </a:solidFill>
                  </a:rPr>
                  <a:t>05</a:t>
                </a:r>
                <a:endParaRPr b="0" i="0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2"/>
              <p:cNvSpPr txBox="1"/>
              <p:nvPr/>
            </p:nvSpPr>
            <p:spPr>
              <a:xfrm>
                <a:off x="3875976" y="2715650"/>
                <a:ext cx="21675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2850" lIns="45725" spcFirstLastPara="1" rIns="45725" wrap="square" tIns="2285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" sz="1600">
                    <a:solidFill>
                      <a:srgbClr val="77644D"/>
                    </a:solidFill>
                  </a:rPr>
                  <a:t>수행 결과</a:t>
                </a:r>
                <a:endParaRPr b="0" i="0" sz="12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6" name="Google Shape;126;p2"/>
            <p:cNvSpPr txBox="1"/>
            <p:nvPr/>
          </p:nvSpPr>
          <p:spPr>
            <a:xfrm>
              <a:off x="3926302" y="4618400"/>
              <a:ext cx="1309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3063495" y="3894499"/>
            <a:ext cx="2996231" cy="922243"/>
            <a:chOff x="3047245" y="2344934"/>
            <a:chExt cx="2996231" cy="922243"/>
          </a:xfrm>
        </p:grpSpPr>
        <p:grpSp>
          <p:nvGrpSpPr>
            <p:cNvPr id="128" name="Google Shape;128;p2"/>
            <p:cNvGrpSpPr/>
            <p:nvPr/>
          </p:nvGrpSpPr>
          <p:grpSpPr>
            <a:xfrm>
              <a:off x="3047245" y="2344934"/>
              <a:ext cx="922243" cy="922243"/>
              <a:chOff x="6094489" y="5604275"/>
              <a:chExt cx="1844485" cy="1844485"/>
            </a:xfrm>
          </p:grpSpPr>
          <p:pic>
            <p:nvPicPr>
              <p:cNvPr id="129" name="Google Shape;129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5604275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6065397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1" name="Google Shape;131;p2"/>
            <p:cNvSpPr txBox="1"/>
            <p:nvPr/>
          </p:nvSpPr>
          <p:spPr>
            <a:xfrm>
              <a:off x="3240409" y="2715634"/>
              <a:ext cx="5358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200">
                  <a:solidFill>
                    <a:srgbClr val="FFFFFF"/>
                  </a:solidFill>
                </a:rPr>
                <a:t>6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 txBox="1"/>
            <p:nvPr/>
          </p:nvSpPr>
          <p:spPr>
            <a:xfrm>
              <a:off x="3875976" y="2715650"/>
              <a:ext cx="2167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" sz="1600">
                  <a:solidFill>
                    <a:srgbClr val="77644D"/>
                  </a:solidFill>
                </a:rPr>
                <a:t>자체평가 및 보완사항</a:t>
              </a:r>
              <a:endPara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2"/>
          <p:cNvSpPr txBox="1"/>
          <p:nvPr/>
        </p:nvSpPr>
        <p:spPr>
          <a:xfrm>
            <a:off x="531150" y="490425"/>
            <a:ext cx="541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12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658" y="442625"/>
            <a:ext cx="449875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36" name="Google Shape;13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658" y="712725"/>
            <a:ext cx="449875" cy="2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"/>
          <p:cNvGrpSpPr/>
          <p:nvPr/>
        </p:nvGrpSpPr>
        <p:grpSpPr>
          <a:xfrm>
            <a:off x="3063497" y="522277"/>
            <a:ext cx="2911326" cy="922243"/>
            <a:chOff x="3047247" y="739650"/>
            <a:chExt cx="2911326" cy="922243"/>
          </a:xfrm>
        </p:grpSpPr>
        <p:grpSp>
          <p:nvGrpSpPr>
            <p:cNvPr id="138" name="Google Shape;138;p2"/>
            <p:cNvGrpSpPr/>
            <p:nvPr/>
          </p:nvGrpSpPr>
          <p:grpSpPr>
            <a:xfrm>
              <a:off x="3047247" y="739650"/>
              <a:ext cx="922243" cy="922243"/>
              <a:chOff x="6094489" y="1479299"/>
              <a:chExt cx="1844485" cy="1844485"/>
            </a:xfrm>
          </p:grpSpPr>
          <p:pic>
            <p:nvPicPr>
              <p:cNvPr id="139" name="Google Shape;139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1479299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" name="Google Shape;140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1940445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1" name="Google Shape;141;p2"/>
            <p:cNvSpPr txBox="1"/>
            <p:nvPr/>
          </p:nvSpPr>
          <p:spPr>
            <a:xfrm>
              <a:off x="3230892" y="1110361"/>
              <a:ext cx="5550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 txBox="1"/>
            <p:nvPr/>
          </p:nvSpPr>
          <p:spPr>
            <a:xfrm>
              <a:off x="3875972" y="1098448"/>
              <a:ext cx="20826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600">
                  <a:solidFill>
                    <a:srgbClr val="77644D"/>
                  </a:solidFill>
                </a:rPr>
                <a:t>팀원 구성 및 역할</a:t>
              </a:r>
              <a:endPara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2f3fe7da28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2f3fe7da28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2f3fe7da281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f3fe7da281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2f3fe7da281_0_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이벤트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2f3fe7da281_0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05" name="Google Shape;505;g2f3fe7da281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0626" y="820525"/>
            <a:ext cx="5548000" cy="351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6" name="Google Shape;506;g2f3fe7da281_0_0"/>
          <p:cNvSpPr/>
          <p:nvPr/>
        </p:nvSpPr>
        <p:spPr>
          <a:xfrm>
            <a:off x="7437027" y="3158214"/>
            <a:ext cx="1113000" cy="662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2f3fe7da281_0_0"/>
          <p:cNvSpPr txBox="1"/>
          <p:nvPr/>
        </p:nvSpPr>
        <p:spPr>
          <a:xfrm>
            <a:off x="7506788" y="3242963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이벤트</a:t>
            </a:r>
            <a:r>
              <a:rPr lang="ko" sz="1000"/>
              <a:t> 상세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페이지로 이동</a:t>
            </a:r>
            <a:endParaRPr sz="1000"/>
          </a:p>
        </p:txBody>
      </p:sp>
      <p:sp>
        <p:nvSpPr>
          <p:cNvPr id="508" name="Google Shape;508;g2f3fe7da281_0_0"/>
          <p:cNvSpPr/>
          <p:nvPr/>
        </p:nvSpPr>
        <p:spPr>
          <a:xfrm>
            <a:off x="4361800" y="2225550"/>
            <a:ext cx="2485200" cy="19620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9" name="Google Shape;509;g2f3fe7da281_0_0"/>
          <p:cNvCxnSpPr>
            <a:stCxn id="508" idx="3"/>
            <a:endCxn id="507" idx="1"/>
          </p:cNvCxnSpPr>
          <p:nvPr/>
        </p:nvCxnSpPr>
        <p:spPr>
          <a:xfrm>
            <a:off x="6847000" y="3206550"/>
            <a:ext cx="659700" cy="2826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g2f3fe7da281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f3fe7da281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2f3fe7da281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2f3fe7da281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2f3fe7da281_0_22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이벤트 </a:t>
            </a:r>
            <a:r>
              <a:rPr lang="ko" sz="900">
                <a:solidFill>
                  <a:srgbClr val="77644D"/>
                </a:solidFill>
              </a:rPr>
              <a:t>관리자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2f3fe7da281_0_22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20" name="Google Shape;520;g2f3fe7da281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9250" y="1589225"/>
            <a:ext cx="4266099" cy="2963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1" name="Google Shape;521;g2f3fe7da281_0_22"/>
          <p:cNvSpPr/>
          <p:nvPr/>
        </p:nvSpPr>
        <p:spPr>
          <a:xfrm>
            <a:off x="7740000" y="192655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2f3fe7da281_0_22"/>
          <p:cNvSpPr txBox="1"/>
          <p:nvPr/>
        </p:nvSpPr>
        <p:spPr>
          <a:xfrm>
            <a:off x="7788450" y="197620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이벤트 </a:t>
            </a:r>
            <a:r>
              <a:rPr lang="ko" sz="1000"/>
              <a:t> 수정 및 삭제 가능</a:t>
            </a:r>
            <a:endParaRPr sz="1000"/>
          </a:p>
        </p:txBody>
      </p:sp>
      <p:pic>
        <p:nvPicPr>
          <p:cNvPr id="523" name="Google Shape;523;g2f3fe7da281_0_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5249" y="198051"/>
            <a:ext cx="5995150" cy="1160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4" name="Google Shape;524;g2f3fe7da281_0_22"/>
          <p:cNvSpPr/>
          <p:nvPr/>
        </p:nvSpPr>
        <p:spPr>
          <a:xfrm>
            <a:off x="7469550" y="916625"/>
            <a:ext cx="6456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5" name="Google Shape;525;g2f3fe7da281_0_22"/>
          <p:cNvCxnSpPr>
            <a:stCxn id="524" idx="2"/>
            <a:endCxn id="522" idx="0"/>
          </p:cNvCxnSpPr>
          <p:nvPr/>
        </p:nvCxnSpPr>
        <p:spPr>
          <a:xfrm>
            <a:off x="7792350" y="1156925"/>
            <a:ext cx="504300" cy="8193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6" name="Google Shape;526;g2f3fe7da281_0_22"/>
          <p:cNvSpPr/>
          <p:nvPr/>
        </p:nvSpPr>
        <p:spPr>
          <a:xfrm>
            <a:off x="6786625" y="3598880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2f3fe7da281_0_22"/>
          <p:cNvSpPr txBox="1"/>
          <p:nvPr/>
        </p:nvSpPr>
        <p:spPr>
          <a:xfrm>
            <a:off x="6883525" y="3648525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수정 및 파일 업로드</a:t>
            </a:r>
            <a:endParaRPr sz="1000"/>
          </a:p>
        </p:txBody>
      </p:sp>
      <p:sp>
        <p:nvSpPr>
          <p:cNvPr id="528" name="Google Shape;528;g2f3fe7da281_0_22"/>
          <p:cNvSpPr/>
          <p:nvPr/>
        </p:nvSpPr>
        <p:spPr>
          <a:xfrm>
            <a:off x="2644925" y="1888375"/>
            <a:ext cx="3446400" cy="26184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9" name="Google Shape;529;g2f3fe7da281_0_22"/>
          <p:cNvCxnSpPr>
            <a:stCxn id="528" idx="3"/>
            <a:endCxn id="527" idx="0"/>
          </p:cNvCxnSpPr>
          <p:nvPr/>
        </p:nvCxnSpPr>
        <p:spPr>
          <a:xfrm>
            <a:off x="6091325" y="3197575"/>
            <a:ext cx="1300200" cy="4509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g276d9644052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276d9644052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276d9644052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276d9644052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276d9644052_2_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로그인 </a:t>
            </a:r>
            <a:r>
              <a:rPr lang="ko" sz="900">
                <a:solidFill>
                  <a:srgbClr val="77644D"/>
                </a:solidFill>
              </a:rPr>
              <a:t>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276d9644052_2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40" name="Google Shape;540;g276d9644052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1600" y="914400"/>
            <a:ext cx="4679999" cy="35171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1" name="Google Shape;541;g276d9644052_2_0"/>
          <p:cNvSpPr/>
          <p:nvPr/>
        </p:nvSpPr>
        <p:spPr>
          <a:xfrm>
            <a:off x="443825" y="2589575"/>
            <a:ext cx="1161900" cy="4926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276d9644052_2_0"/>
          <p:cNvSpPr txBox="1"/>
          <p:nvPr/>
        </p:nvSpPr>
        <p:spPr>
          <a:xfrm>
            <a:off x="443823" y="2589575"/>
            <a:ext cx="121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아이디 패스워드 입력</a:t>
            </a:r>
            <a:endParaRPr sz="1000"/>
          </a:p>
        </p:txBody>
      </p:sp>
      <p:cxnSp>
        <p:nvCxnSpPr>
          <p:cNvPr id="543" name="Google Shape;543;g276d9644052_2_0"/>
          <p:cNvCxnSpPr>
            <a:stCxn id="544" idx="1"/>
            <a:endCxn id="542" idx="3"/>
          </p:cNvCxnSpPr>
          <p:nvPr/>
        </p:nvCxnSpPr>
        <p:spPr>
          <a:xfrm rot="10800000">
            <a:off x="1654325" y="2835975"/>
            <a:ext cx="585300" cy="2898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5" name="Google Shape;545;g276d9644052_2_0"/>
          <p:cNvSpPr/>
          <p:nvPr/>
        </p:nvSpPr>
        <p:spPr>
          <a:xfrm>
            <a:off x="2275700" y="3766200"/>
            <a:ext cx="653400" cy="519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g276d9644052_2_0"/>
          <p:cNvSpPr/>
          <p:nvPr/>
        </p:nvSpPr>
        <p:spPr>
          <a:xfrm>
            <a:off x="459950" y="3621450"/>
            <a:ext cx="1366500" cy="7173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276d9644052_2_0"/>
          <p:cNvSpPr txBox="1"/>
          <p:nvPr/>
        </p:nvSpPr>
        <p:spPr>
          <a:xfrm>
            <a:off x="459950" y="3649200"/>
            <a:ext cx="136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/>
              <a:t>회원</a:t>
            </a:r>
            <a:r>
              <a:rPr lang="ko" sz="1000">
                <a:solidFill>
                  <a:schemeClr val="dk1"/>
                </a:solidFill>
              </a:rPr>
              <a:t>가입</a:t>
            </a:r>
            <a:r>
              <a:rPr lang="ko" sz="1000">
                <a:solidFill>
                  <a:schemeClr val="dk1"/>
                </a:solidFill>
              </a:rPr>
              <a:t> 클릭시 회원가입 페이지로 이동</a:t>
            </a:r>
            <a:endParaRPr sz="1000"/>
          </a:p>
        </p:txBody>
      </p:sp>
      <p:cxnSp>
        <p:nvCxnSpPr>
          <p:cNvPr id="548" name="Google Shape;548;g276d9644052_2_0"/>
          <p:cNvCxnSpPr>
            <a:stCxn id="545" idx="1"/>
            <a:endCxn id="547" idx="3"/>
          </p:cNvCxnSpPr>
          <p:nvPr/>
        </p:nvCxnSpPr>
        <p:spPr>
          <a:xfrm rot="10800000">
            <a:off x="1826600" y="3972450"/>
            <a:ext cx="449100" cy="534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4" name="Google Shape;544;g276d9644052_2_0"/>
          <p:cNvSpPr/>
          <p:nvPr/>
        </p:nvSpPr>
        <p:spPr>
          <a:xfrm>
            <a:off x="2239625" y="2645925"/>
            <a:ext cx="4535400" cy="959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27fa560c629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27fa560c629_1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27fa560c629_1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27fa560c629_1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27fa560c629_1_14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회원가입</a:t>
            </a:r>
            <a:r>
              <a:rPr lang="ko" sz="900">
                <a:solidFill>
                  <a:srgbClr val="77644D"/>
                </a:solidFill>
              </a:rPr>
              <a:t>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27fa560c629_1_14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59" name="Google Shape;559;g27fa560c629_1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3200" y="914400"/>
            <a:ext cx="4679999" cy="35171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0" name="Google Shape;560;g27fa560c629_1_14"/>
          <p:cNvSpPr/>
          <p:nvPr/>
        </p:nvSpPr>
        <p:spPr>
          <a:xfrm>
            <a:off x="1206725" y="2346225"/>
            <a:ext cx="1161900" cy="9822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g27fa560c629_1_14"/>
          <p:cNvSpPr txBox="1"/>
          <p:nvPr/>
        </p:nvSpPr>
        <p:spPr>
          <a:xfrm>
            <a:off x="1182425" y="2360175"/>
            <a:ext cx="1210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전화번호 앞자리 옵션으로 선택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뒷자리 4자리씩 입력 필수</a:t>
            </a:r>
            <a:endParaRPr sz="1000"/>
          </a:p>
        </p:txBody>
      </p:sp>
      <p:cxnSp>
        <p:nvCxnSpPr>
          <p:cNvPr id="562" name="Google Shape;562;g27fa560c629_1_14"/>
          <p:cNvCxnSpPr>
            <a:stCxn id="563" idx="1"/>
          </p:cNvCxnSpPr>
          <p:nvPr/>
        </p:nvCxnSpPr>
        <p:spPr>
          <a:xfrm rot="10800000">
            <a:off x="2473050" y="2673450"/>
            <a:ext cx="1098000" cy="203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4" name="Google Shape;564;g27fa560c629_1_14"/>
          <p:cNvSpPr/>
          <p:nvPr/>
        </p:nvSpPr>
        <p:spPr>
          <a:xfrm>
            <a:off x="3212050" y="4085525"/>
            <a:ext cx="940200" cy="260400"/>
          </a:xfrm>
          <a:prstGeom prst="rect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g27fa560c629_1_14"/>
          <p:cNvSpPr/>
          <p:nvPr/>
        </p:nvSpPr>
        <p:spPr>
          <a:xfrm>
            <a:off x="1089900" y="3614200"/>
            <a:ext cx="1366500" cy="9822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27fa560c629_1_14"/>
          <p:cNvSpPr txBox="1"/>
          <p:nvPr/>
        </p:nvSpPr>
        <p:spPr>
          <a:xfrm>
            <a:off x="1128725" y="3642100"/>
            <a:ext cx="1366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가입 클릭시 회원 가입 완료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취소 클릭시 텍스트 초기화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567" name="Google Shape;567;g27fa560c629_1_14"/>
          <p:cNvCxnSpPr>
            <a:stCxn id="564" idx="1"/>
            <a:endCxn id="566" idx="3"/>
          </p:cNvCxnSpPr>
          <p:nvPr/>
        </p:nvCxnSpPr>
        <p:spPr>
          <a:xfrm rot="10800000">
            <a:off x="2495350" y="4119125"/>
            <a:ext cx="716700" cy="966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8" name="Google Shape;568;g27fa560c629_1_14"/>
          <p:cNvSpPr/>
          <p:nvPr/>
        </p:nvSpPr>
        <p:spPr>
          <a:xfrm>
            <a:off x="1286725" y="1522825"/>
            <a:ext cx="1161900" cy="5982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27fa560c629_1_14"/>
          <p:cNvSpPr txBox="1"/>
          <p:nvPr/>
        </p:nvSpPr>
        <p:spPr>
          <a:xfrm>
            <a:off x="1262425" y="1575600"/>
            <a:ext cx="121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입력한 암호의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암호화</a:t>
            </a:r>
            <a:endParaRPr sz="1000"/>
          </a:p>
        </p:txBody>
      </p:sp>
      <p:cxnSp>
        <p:nvCxnSpPr>
          <p:cNvPr id="570" name="Google Shape;570;g27fa560c629_1_14"/>
          <p:cNvCxnSpPr/>
          <p:nvPr/>
        </p:nvCxnSpPr>
        <p:spPr>
          <a:xfrm rot="10800000">
            <a:off x="2504388" y="1897200"/>
            <a:ext cx="676200" cy="1710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3" name="Google Shape;563;g27fa560c629_1_14"/>
          <p:cNvSpPr/>
          <p:nvPr/>
        </p:nvSpPr>
        <p:spPr>
          <a:xfrm>
            <a:off x="3571050" y="2746350"/>
            <a:ext cx="1129500" cy="260400"/>
          </a:xfrm>
          <a:prstGeom prst="rect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g27fa560c629_1_14"/>
          <p:cNvSpPr/>
          <p:nvPr/>
        </p:nvSpPr>
        <p:spPr>
          <a:xfrm>
            <a:off x="3212050" y="2043425"/>
            <a:ext cx="4114800" cy="260400"/>
          </a:xfrm>
          <a:prstGeom prst="rect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g2f2b594c4b9_5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2f2b594c4b9_5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2f2b594c4b9_5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2f2b594c4b9_5_25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회원 관리자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Google Shape;580;g2f2b594c4b9_5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150" y="1045264"/>
            <a:ext cx="7348917" cy="27443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1" name="Google Shape;581;g2f2b594c4b9_5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2f2b594c4b9_5_25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83" name="Google Shape;583;g2f2b594c4b9_5_25"/>
          <p:cNvSpPr/>
          <p:nvPr/>
        </p:nvSpPr>
        <p:spPr>
          <a:xfrm>
            <a:off x="6701575" y="3939625"/>
            <a:ext cx="1113000" cy="54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2f2b594c4b9_5_25"/>
          <p:cNvSpPr txBox="1"/>
          <p:nvPr/>
        </p:nvSpPr>
        <p:spPr>
          <a:xfrm>
            <a:off x="6737572" y="3989275"/>
            <a:ext cx="101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회원 삭제 가능</a:t>
            </a:r>
            <a:endParaRPr sz="1000"/>
          </a:p>
        </p:txBody>
      </p:sp>
      <p:sp>
        <p:nvSpPr>
          <p:cNvPr id="585" name="Google Shape;585;g2f2b594c4b9_5_25"/>
          <p:cNvSpPr/>
          <p:nvPr/>
        </p:nvSpPr>
        <p:spPr>
          <a:xfrm>
            <a:off x="7092175" y="2581900"/>
            <a:ext cx="3555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6" name="Google Shape;586;g2f2b594c4b9_5_25"/>
          <p:cNvCxnSpPr>
            <a:stCxn id="585" idx="2"/>
          </p:cNvCxnSpPr>
          <p:nvPr/>
        </p:nvCxnSpPr>
        <p:spPr>
          <a:xfrm flipH="1">
            <a:off x="7246225" y="2822200"/>
            <a:ext cx="23700" cy="9753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g2f3f5d98aff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2f3f5d98aff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2f3f5d98aff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2f3f5d98aff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2f3f5d98aff_0_2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패키지</a:t>
            </a:r>
            <a:r>
              <a:rPr lang="ko" sz="900">
                <a:solidFill>
                  <a:srgbClr val="77644D"/>
                </a:solidFill>
              </a:rPr>
              <a:t>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2f3f5d98aff_0_2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97" name="Google Shape;597;g2f3f5d98aff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400" y="1170000"/>
            <a:ext cx="8103599" cy="281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8" name="Google Shape;598;g2f3f5d98aff_0_2"/>
          <p:cNvSpPr/>
          <p:nvPr/>
        </p:nvSpPr>
        <p:spPr>
          <a:xfrm>
            <a:off x="2672750" y="34210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g2f3f5d98aff_0_2"/>
          <p:cNvSpPr txBox="1"/>
          <p:nvPr/>
        </p:nvSpPr>
        <p:spPr>
          <a:xfrm>
            <a:off x="2721200" y="39175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클릭시 예약 페이지 이동</a:t>
            </a:r>
            <a:endParaRPr sz="1000"/>
          </a:p>
        </p:txBody>
      </p:sp>
      <p:sp>
        <p:nvSpPr>
          <p:cNvPr id="600" name="Google Shape;600;g2f3f5d98aff_0_2"/>
          <p:cNvSpPr/>
          <p:nvPr/>
        </p:nvSpPr>
        <p:spPr>
          <a:xfrm>
            <a:off x="2206550" y="3783750"/>
            <a:ext cx="9324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1" name="Google Shape;601;g2f3f5d98aff_0_2"/>
          <p:cNvCxnSpPr>
            <a:stCxn id="600" idx="0"/>
            <a:endCxn id="598" idx="2"/>
          </p:cNvCxnSpPr>
          <p:nvPr/>
        </p:nvCxnSpPr>
        <p:spPr>
          <a:xfrm flipH="1" rot="10800000">
            <a:off x="2672750" y="1004550"/>
            <a:ext cx="556500" cy="27792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g2f3f5d98aff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2f3f5d98aff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2f3f5d98aff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2f3f5d98aff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2f3f5d98aff_0_2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패키지 관리자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2f3f5d98aff_0_2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12" name="Google Shape;612;g2f3f5d98aff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400" y="1170000"/>
            <a:ext cx="8103600" cy="281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3" name="Google Shape;613;g2f3f5d98aff_0_20"/>
          <p:cNvSpPr/>
          <p:nvPr/>
        </p:nvSpPr>
        <p:spPr>
          <a:xfrm>
            <a:off x="2695950" y="34210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2f3f5d98aff_0_20"/>
          <p:cNvSpPr txBox="1"/>
          <p:nvPr/>
        </p:nvSpPr>
        <p:spPr>
          <a:xfrm>
            <a:off x="2744400" y="350050"/>
            <a:ext cx="101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클릭시 패키지 등록 페이지 이동</a:t>
            </a:r>
            <a:endParaRPr sz="1000"/>
          </a:p>
        </p:txBody>
      </p:sp>
      <p:sp>
        <p:nvSpPr>
          <p:cNvPr id="615" name="Google Shape;615;g2f3f5d98aff_0_20"/>
          <p:cNvSpPr/>
          <p:nvPr/>
        </p:nvSpPr>
        <p:spPr>
          <a:xfrm>
            <a:off x="4267800" y="3637500"/>
            <a:ext cx="681600" cy="4026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6" name="Google Shape;616;g2f3f5d98aff_0_20"/>
          <p:cNvCxnSpPr>
            <a:stCxn id="615" idx="0"/>
            <a:endCxn id="613" idx="2"/>
          </p:cNvCxnSpPr>
          <p:nvPr/>
        </p:nvCxnSpPr>
        <p:spPr>
          <a:xfrm rot="10800000">
            <a:off x="3252600" y="1004400"/>
            <a:ext cx="1356000" cy="2633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7" name="Google Shape;617;g2f3f5d98aff_0_20"/>
          <p:cNvSpPr/>
          <p:nvPr/>
        </p:nvSpPr>
        <p:spPr>
          <a:xfrm>
            <a:off x="7288925" y="461038"/>
            <a:ext cx="1113000" cy="54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2f3f5d98aff_0_20"/>
          <p:cNvSpPr txBox="1"/>
          <p:nvPr/>
        </p:nvSpPr>
        <p:spPr>
          <a:xfrm>
            <a:off x="7324922" y="510688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패키지 정보 변경 가능</a:t>
            </a:r>
            <a:endParaRPr sz="1000"/>
          </a:p>
        </p:txBody>
      </p:sp>
      <p:sp>
        <p:nvSpPr>
          <p:cNvPr id="619" name="Google Shape;619;g2f3f5d98aff_0_20"/>
          <p:cNvSpPr/>
          <p:nvPr/>
        </p:nvSpPr>
        <p:spPr>
          <a:xfrm>
            <a:off x="7706325" y="2270050"/>
            <a:ext cx="355500" cy="2940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0" name="Google Shape;620;g2f3f5d98aff_0_20"/>
          <p:cNvCxnSpPr>
            <a:stCxn id="619" idx="0"/>
            <a:endCxn id="618" idx="2"/>
          </p:cNvCxnSpPr>
          <p:nvPr/>
        </p:nvCxnSpPr>
        <p:spPr>
          <a:xfrm rot="10800000">
            <a:off x="7833075" y="1003150"/>
            <a:ext cx="51000" cy="12669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g2f45bec3659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2f45bec3659_1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2f45bec3659_1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2f45bec3659_1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2f45bec3659_1_2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예약</a:t>
            </a:r>
            <a:r>
              <a:rPr lang="ko" sz="900">
                <a:solidFill>
                  <a:srgbClr val="77644D"/>
                </a:solidFill>
              </a:rPr>
              <a:t>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g2f45bec3659_1_2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31" name="Google Shape;631;g2f45bec3659_1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400" y="1170000"/>
            <a:ext cx="8103602" cy="28151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2" name="Google Shape;632;g2f45bec3659_1_2"/>
          <p:cNvSpPr/>
          <p:nvPr/>
        </p:nvSpPr>
        <p:spPr>
          <a:xfrm>
            <a:off x="3953675" y="34210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2f45bec3659_1_2"/>
          <p:cNvSpPr txBox="1"/>
          <p:nvPr/>
        </p:nvSpPr>
        <p:spPr>
          <a:xfrm>
            <a:off x="4002125" y="39175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클릭시 조식 수량 조절 가능</a:t>
            </a:r>
            <a:endParaRPr sz="1000"/>
          </a:p>
        </p:txBody>
      </p:sp>
      <p:sp>
        <p:nvSpPr>
          <p:cNvPr id="634" name="Google Shape;634;g2f45bec3659_1_2"/>
          <p:cNvSpPr/>
          <p:nvPr/>
        </p:nvSpPr>
        <p:spPr>
          <a:xfrm>
            <a:off x="4234450" y="1951500"/>
            <a:ext cx="4950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5" name="Google Shape;635;g2f45bec3659_1_2"/>
          <p:cNvCxnSpPr>
            <a:stCxn id="634" idx="0"/>
            <a:endCxn id="633" idx="2"/>
          </p:cNvCxnSpPr>
          <p:nvPr/>
        </p:nvCxnSpPr>
        <p:spPr>
          <a:xfrm flipH="1" rot="10800000">
            <a:off x="4481950" y="884400"/>
            <a:ext cx="28200" cy="1067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6" name="Google Shape;636;g2f45bec3659_1_2"/>
          <p:cNvSpPr/>
          <p:nvPr/>
        </p:nvSpPr>
        <p:spPr>
          <a:xfrm>
            <a:off x="1680425" y="4060050"/>
            <a:ext cx="1113000" cy="54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g2f45bec3659_1_2"/>
          <p:cNvSpPr txBox="1"/>
          <p:nvPr/>
        </p:nvSpPr>
        <p:spPr>
          <a:xfrm>
            <a:off x="1716422" y="410970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클릭시 예약 완료</a:t>
            </a:r>
            <a:endParaRPr sz="1000"/>
          </a:p>
        </p:txBody>
      </p:sp>
      <p:sp>
        <p:nvSpPr>
          <p:cNvPr id="638" name="Google Shape;638;g2f45bec3659_1_2"/>
          <p:cNvSpPr/>
          <p:nvPr/>
        </p:nvSpPr>
        <p:spPr>
          <a:xfrm>
            <a:off x="459950" y="3777350"/>
            <a:ext cx="4950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9" name="Google Shape;639;g2f45bec3659_1_2"/>
          <p:cNvCxnSpPr/>
          <p:nvPr/>
        </p:nvCxnSpPr>
        <p:spPr>
          <a:xfrm>
            <a:off x="947896" y="4032446"/>
            <a:ext cx="737400" cy="2925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0" name="Google Shape;640;g2f45bec3659_1_2"/>
          <p:cNvSpPr/>
          <p:nvPr/>
        </p:nvSpPr>
        <p:spPr>
          <a:xfrm>
            <a:off x="2008275" y="19765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2f45bec3659_1_2"/>
          <p:cNvSpPr txBox="1"/>
          <p:nvPr/>
        </p:nvSpPr>
        <p:spPr>
          <a:xfrm>
            <a:off x="2056725" y="24730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클릭시 날짜 선택 가능</a:t>
            </a:r>
            <a:endParaRPr sz="1000"/>
          </a:p>
        </p:txBody>
      </p:sp>
      <p:sp>
        <p:nvSpPr>
          <p:cNvPr id="642" name="Google Shape;642;g2f45bec3659_1_2"/>
          <p:cNvSpPr/>
          <p:nvPr/>
        </p:nvSpPr>
        <p:spPr>
          <a:xfrm>
            <a:off x="459950" y="1340875"/>
            <a:ext cx="33861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3" name="Google Shape;643;g2f45bec3659_1_2"/>
          <p:cNvCxnSpPr>
            <a:stCxn id="642" idx="0"/>
            <a:endCxn id="641" idx="2"/>
          </p:cNvCxnSpPr>
          <p:nvPr/>
        </p:nvCxnSpPr>
        <p:spPr>
          <a:xfrm flipH="1" rot="10800000">
            <a:off x="2153000" y="739975"/>
            <a:ext cx="411900" cy="6009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g2f45bec3659_1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2f45bec3659_1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2f45bec3659_1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g2f45bec3659_1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g2f45bec3659_1_2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예약</a:t>
            </a:r>
            <a:r>
              <a:rPr lang="ko" sz="900">
                <a:solidFill>
                  <a:srgbClr val="77644D"/>
                </a:solidFill>
              </a:rPr>
              <a:t> 관리자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2f45bec3659_1_2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54" name="Google Shape;654;g2f45bec3659_1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400" y="1170000"/>
            <a:ext cx="8103599" cy="281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5" name="Google Shape;655;g2f45bec3659_1_20"/>
          <p:cNvSpPr/>
          <p:nvPr/>
        </p:nvSpPr>
        <p:spPr>
          <a:xfrm>
            <a:off x="2478425" y="34210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2f45bec3659_1_20"/>
          <p:cNvSpPr txBox="1"/>
          <p:nvPr/>
        </p:nvSpPr>
        <p:spPr>
          <a:xfrm>
            <a:off x="2526875" y="39175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클릭시 예약 상세보기 가능</a:t>
            </a:r>
            <a:endParaRPr sz="1000"/>
          </a:p>
        </p:txBody>
      </p:sp>
      <p:sp>
        <p:nvSpPr>
          <p:cNvPr id="657" name="Google Shape;657;g2f45bec3659_1_20"/>
          <p:cNvSpPr/>
          <p:nvPr/>
        </p:nvSpPr>
        <p:spPr>
          <a:xfrm>
            <a:off x="1118825" y="2899375"/>
            <a:ext cx="8004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8" name="Google Shape;658;g2f45bec3659_1_20"/>
          <p:cNvCxnSpPr>
            <a:stCxn id="657" idx="0"/>
          </p:cNvCxnSpPr>
          <p:nvPr/>
        </p:nvCxnSpPr>
        <p:spPr>
          <a:xfrm flipH="1" rot="10800000">
            <a:off x="1519025" y="1017775"/>
            <a:ext cx="959400" cy="18816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g2f178769a13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2f178769a13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2f178769a13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2f178769a13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2f178769a13_0_3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1:1 문의</a:t>
            </a:r>
            <a:r>
              <a:rPr lang="ko" sz="900">
                <a:solidFill>
                  <a:srgbClr val="77644D"/>
                </a:solidFill>
              </a:rPr>
              <a:t>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2f178769a13_0_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69" name="Google Shape;669;g2f178769a13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0350" y="873588"/>
            <a:ext cx="6216851" cy="34108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0" name="Google Shape;670;g2f178769a13_0_3"/>
          <p:cNvSpPr/>
          <p:nvPr/>
        </p:nvSpPr>
        <p:spPr>
          <a:xfrm>
            <a:off x="2254125" y="3898180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g2f178769a13_0_3"/>
          <p:cNvSpPr txBox="1"/>
          <p:nvPr/>
        </p:nvSpPr>
        <p:spPr>
          <a:xfrm>
            <a:off x="2302575" y="3947825"/>
            <a:ext cx="101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질문 클릭시 질문</a:t>
            </a:r>
            <a:r>
              <a:rPr lang="ko" sz="1000"/>
              <a:t> 상세 페이지로 이동</a:t>
            </a:r>
            <a:endParaRPr sz="1000"/>
          </a:p>
        </p:txBody>
      </p:sp>
      <p:sp>
        <p:nvSpPr>
          <p:cNvPr id="672" name="Google Shape;672;g2f178769a13_0_3"/>
          <p:cNvSpPr/>
          <p:nvPr/>
        </p:nvSpPr>
        <p:spPr>
          <a:xfrm>
            <a:off x="2305050" y="2641605"/>
            <a:ext cx="940200" cy="7167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3" name="Google Shape;673;g2f178769a13_0_3"/>
          <p:cNvCxnSpPr>
            <a:stCxn id="672" idx="2"/>
            <a:endCxn id="670" idx="0"/>
          </p:cNvCxnSpPr>
          <p:nvPr/>
        </p:nvCxnSpPr>
        <p:spPr>
          <a:xfrm>
            <a:off x="2775150" y="3358305"/>
            <a:ext cx="35400" cy="5400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4" name="Google Shape;674;g2f178769a13_0_3"/>
          <p:cNvSpPr/>
          <p:nvPr/>
        </p:nvSpPr>
        <p:spPr>
          <a:xfrm>
            <a:off x="6321875" y="3882725"/>
            <a:ext cx="1673400" cy="386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g2f178769a13_0_3"/>
          <p:cNvSpPr txBox="1"/>
          <p:nvPr/>
        </p:nvSpPr>
        <p:spPr>
          <a:xfrm>
            <a:off x="6523775" y="3906425"/>
            <a:ext cx="137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답변 유/무 확인가능</a:t>
            </a:r>
            <a:endParaRPr sz="1000"/>
          </a:p>
        </p:txBody>
      </p:sp>
      <p:sp>
        <p:nvSpPr>
          <p:cNvPr id="676" name="Google Shape;676;g2f178769a13_0_3"/>
          <p:cNvSpPr/>
          <p:nvPr/>
        </p:nvSpPr>
        <p:spPr>
          <a:xfrm>
            <a:off x="6329200" y="2588050"/>
            <a:ext cx="842100" cy="8862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7" name="Google Shape;677;g2f178769a13_0_3"/>
          <p:cNvCxnSpPr>
            <a:stCxn id="676" idx="2"/>
          </p:cNvCxnSpPr>
          <p:nvPr/>
        </p:nvCxnSpPr>
        <p:spPr>
          <a:xfrm>
            <a:off x="6750250" y="3474250"/>
            <a:ext cx="289200" cy="3408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8" name="Google Shape;678;g2f178769a13_0_3"/>
          <p:cNvSpPr/>
          <p:nvPr/>
        </p:nvSpPr>
        <p:spPr>
          <a:xfrm>
            <a:off x="4516875" y="4160938"/>
            <a:ext cx="1583100" cy="386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g2f178769a13_0_3"/>
          <p:cNvSpPr/>
          <p:nvPr/>
        </p:nvSpPr>
        <p:spPr>
          <a:xfrm>
            <a:off x="4156750" y="3644575"/>
            <a:ext cx="652800" cy="3861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0" name="Google Shape;680;g2f178769a13_0_3"/>
          <p:cNvCxnSpPr/>
          <p:nvPr/>
        </p:nvCxnSpPr>
        <p:spPr>
          <a:xfrm>
            <a:off x="4809550" y="3872750"/>
            <a:ext cx="271800" cy="2295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1" name="Google Shape;681;g2f178769a13_0_3"/>
          <p:cNvSpPr txBox="1"/>
          <p:nvPr/>
        </p:nvSpPr>
        <p:spPr>
          <a:xfrm>
            <a:off x="4697175" y="4184638"/>
            <a:ext cx="130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신규질문 등록가능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f2b594c4b9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g2f2b594c4b9_1_6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149" name="Google Shape;149;g2f2b594c4b9_1_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g2f2b594c4b9_1_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g2f2b594c4b9_1_6"/>
          <p:cNvSpPr txBox="1"/>
          <p:nvPr/>
        </p:nvSpPr>
        <p:spPr>
          <a:xfrm>
            <a:off x="4395915" y="1758052"/>
            <a:ext cx="6743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" sz="4300">
                <a:solidFill>
                  <a:srgbClr val="77644D"/>
                </a:solidFill>
              </a:rPr>
              <a:t>팀원 구성 및 역할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2f2b594c4b9_1_6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53" name="Google Shape;153;g2f2b594c4b9_1_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f2b594c4b9_1_6"/>
          <p:cNvSpPr txBox="1"/>
          <p:nvPr/>
        </p:nvSpPr>
        <p:spPr>
          <a:xfrm>
            <a:off x="3365692" y="1874065"/>
            <a:ext cx="102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g2f2b594c4b9_5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2f2b594c4b9_5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2f2b594c4b9_5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2f2b594c4b9_5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g2f2b594c4b9_5_47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1:1 문의 관리자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g2f2b594c4b9_5_47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92" name="Google Shape;692;g2f2b594c4b9_5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475" y="1508527"/>
            <a:ext cx="7326688" cy="209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3" name="Google Shape;693;g2f2b594c4b9_5_47"/>
          <p:cNvSpPr/>
          <p:nvPr/>
        </p:nvSpPr>
        <p:spPr>
          <a:xfrm>
            <a:off x="7074250" y="385135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2f2b594c4b9_5_47"/>
          <p:cNvSpPr txBox="1"/>
          <p:nvPr/>
        </p:nvSpPr>
        <p:spPr>
          <a:xfrm>
            <a:off x="7122700" y="390100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답변 및 삭제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가능</a:t>
            </a:r>
            <a:endParaRPr sz="1000"/>
          </a:p>
        </p:txBody>
      </p:sp>
      <p:sp>
        <p:nvSpPr>
          <p:cNvPr id="695" name="Google Shape;695;g2f2b594c4b9_5_47"/>
          <p:cNvSpPr/>
          <p:nvPr/>
        </p:nvSpPr>
        <p:spPr>
          <a:xfrm>
            <a:off x="7276750" y="2902250"/>
            <a:ext cx="697500" cy="1848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6" name="Google Shape;696;g2f2b594c4b9_5_47"/>
          <p:cNvCxnSpPr>
            <a:stCxn id="695" idx="2"/>
          </p:cNvCxnSpPr>
          <p:nvPr/>
        </p:nvCxnSpPr>
        <p:spPr>
          <a:xfrm>
            <a:off x="7625500" y="3087050"/>
            <a:ext cx="10500" cy="6345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7" name="Google Shape;697;g2f2b594c4b9_5_47"/>
          <p:cNvSpPr/>
          <p:nvPr/>
        </p:nvSpPr>
        <p:spPr>
          <a:xfrm>
            <a:off x="4913450" y="732550"/>
            <a:ext cx="1673400" cy="386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g2f2b594c4b9_5_47"/>
          <p:cNvSpPr txBox="1"/>
          <p:nvPr/>
        </p:nvSpPr>
        <p:spPr>
          <a:xfrm>
            <a:off x="5115350" y="756250"/>
            <a:ext cx="137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답변 유/무 확인가능</a:t>
            </a:r>
            <a:endParaRPr sz="1000"/>
          </a:p>
        </p:txBody>
      </p:sp>
      <p:sp>
        <p:nvSpPr>
          <p:cNvPr id="699" name="Google Shape;699;g2f2b594c4b9_5_47"/>
          <p:cNvSpPr/>
          <p:nvPr/>
        </p:nvSpPr>
        <p:spPr>
          <a:xfrm>
            <a:off x="5305850" y="1840550"/>
            <a:ext cx="888600" cy="2880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0" name="Google Shape;700;g2f2b594c4b9_5_47"/>
          <p:cNvCxnSpPr>
            <a:stCxn id="699" idx="0"/>
          </p:cNvCxnSpPr>
          <p:nvPr/>
        </p:nvCxnSpPr>
        <p:spPr>
          <a:xfrm rot="10800000">
            <a:off x="5749550" y="1203350"/>
            <a:ext cx="600" cy="6372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g2ee4ad3def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2ee4ad3def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2ee4ad3def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g2ee4ad3defa_0_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7644D"/>
                </a:solidFill>
              </a:rPr>
              <a:t>시연 영상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9" name="Google Shape;709;g2ee4ad3def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g2ee4ad3defa_0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11" name="Google Shape;711;g2ee4ad3defa_0_0" title="bandicam 2024-08-14 17-08-55-895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3775" y="471550"/>
            <a:ext cx="5303444" cy="39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g2ee4ad3defa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7" name="Google Shape;717;g2ee4ad3defa_0_123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718" name="Google Shape;718;g2ee4ad3defa_0_1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g2ee4ad3defa_0_1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0" name="Google Shape;720;g2ee4ad3defa_0_123"/>
          <p:cNvSpPr txBox="1"/>
          <p:nvPr/>
        </p:nvSpPr>
        <p:spPr>
          <a:xfrm>
            <a:off x="4460098" y="1898490"/>
            <a:ext cx="3798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" sz="3600">
                <a:solidFill>
                  <a:srgbClr val="77644D"/>
                </a:solidFill>
              </a:rPr>
              <a:t>자체평가  보완사항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g2ee4ad3defa_0_1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g2ee4ad3defa_0_123"/>
          <p:cNvSpPr txBox="1"/>
          <p:nvPr/>
        </p:nvSpPr>
        <p:spPr>
          <a:xfrm>
            <a:off x="3365692" y="1874065"/>
            <a:ext cx="102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800">
                <a:solidFill>
                  <a:srgbClr val="FFFFFF"/>
                </a:solidFill>
              </a:rPr>
              <a:t>6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2ee4ad3defa_0_12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g2f2b594c4b9_5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2f2b594c4b9_5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2f2b594c4b9_5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g2f2b594c4b9_5_69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7644D"/>
                </a:solidFill>
              </a:rPr>
              <a:t>자체평가 및 보완사항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2" name="Google Shape;732;g2f2b594c4b9_5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33" name="Google Shape;733;g2f2b594c4b9_5_69"/>
          <p:cNvGraphicFramePr/>
          <p:nvPr/>
        </p:nvGraphicFramePr>
        <p:xfrm>
          <a:off x="667865" y="8658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{45917987-E96E-4CF0-A575-6D9F73FE4EC1}</a:tableStyleId>
              </a:tblPr>
              <a:tblGrid>
                <a:gridCol w="1558275"/>
                <a:gridCol w="2200500"/>
              </a:tblGrid>
              <a:tr h="526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자체평가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22875" marB="22875" marR="45725" marL="45725" anchor="ctr">
                    <a:lnB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644D"/>
                    </a:solidFill>
                  </a:tcPr>
                </a:tc>
                <a:tc hMerge="1"/>
              </a:tr>
              <a:tr h="3203450">
                <a:tc gridSpan="2">
                  <a:txBody>
                    <a:bodyPr/>
                    <a:lstStyle/>
                    <a:p>
                      <a:pPr indent="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김보근 - 솔직히 생각했던거 보다 너무 잘</a:t>
                      </a:r>
                      <a:br>
                        <a:rPr lang="ko" sz="1200"/>
                      </a:br>
                      <a:r>
                        <a:rPr lang="ko" sz="1200"/>
                        <a:t>                 만든 것 같고 재밌었다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김진우 - 완성하고 보니 생각보다 잘나온</a:t>
                      </a:r>
                      <a:br>
                        <a:rPr lang="ko" sz="1200"/>
                      </a:br>
                      <a:r>
                        <a:rPr lang="ko" sz="1200"/>
                        <a:t>                 것 같아서 좋았다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  </a:t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이상현 - 예상 밖으로 결과물이 좋았다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조무연 - 기간에 비해서 기능구현이 좋았다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22875" marB="22875" marR="45725" marL="45725" anchor="ctr">
                    <a:lnL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734" name="Google Shape;734;g2f2b594c4b9_5_69"/>
          <p:cNvGraphicFramePr/>
          <p:nvPr/>
        </p:nvGraphicFramePr>
        <p:xfrm>
          <a:off x="4791241" y="8658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{45917987-E96E-4CF0-A575-6D9F73FE4EC1}</a:tableStyleId>
              </a:tblPr>
              <a:tblGrid>
                <a:gridCol w="1558275"/>
                <a:gridCol w="2200500"/>
              </a:tblGrid>
              <a:tr h="526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보완사항 리스트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22875" marB="22875" marR="45725" marL="45725" anchor="ctr">
                    <a:lnB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644D"/>
                    </a:solidFill>
                  </a:tcPr>
                </a:tc>
                <a:tc hMerge="1"/>
              </a:tr>
              <a:tr h="3203450">
                <a:tc gridSpan="2"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이벤트 상세내용에 대한 아이디어가 구상이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시간이 부족하여 못하였다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결제등의 기술적 구현의 난이도에 대한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충분한 분석과 준비가 부족하여 구현이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어려웠다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ko" sz="1200"/>
                        <a:t>시간이 부족하여 패키지 예약만 구현하고</a:t>
                      </a:r>
                      <a:br>
                        <a:rPr lang="ko" sz="1200"/>
                      </a:br>
                      <a:r>
                        <a:rPr lang="ko" sz="1200"/>
                        <a:t>객실 예약을 못하였다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ko" sz="1200"/>
                        <a:t>기존의 호텔사이트들과 차별화된 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아이디어가 부족했다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22875" marB="22875" marR="45725" marL="45725" anchor="ctr">
                    <a:lnL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735" name="Google Shape;735;g2f2b594c4b9_5_69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g2f4fe02854e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g2f4fe02854e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g2f4fe02854e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g2f4fe02854e_0_5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7644D"/>
                </a:solidFill>
              </a:rPr>
              <a:t>질문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4" name="Google Shape;744;g2f4fe02854e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g2f4fe02854e_0_5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46" name="Google Shape;746;g2f4fe02854e_0_5"/>
          <p:cNvSpPr txBox="1"/>
          <p:nvPr/>
        </p:nvSpPr>
        <p:spPr>
          <a:xfrm>
            <a:off x="1184425" y="969500"/>
            <a:ext cx="6629100" cy="30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0000" u="sng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b="1" i="1" sz="20000" u="sng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EC3B4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g2f2b594c4b9_1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90906"/>
            <a:ext cx="9142858" cy="145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g2f2b594c4b9_1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43035"/>
            <a:ext cx="7965129" cy="2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2f2b594c4b9_1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g2f2b594c4b9_1_17"/>
          <p:cNvSpPr txBox="1"/>
          <p:nvPr/>
        </p:nvSpPr>
        <p:spPr>
          <a:xfrm>
            <a:off x="826976" y="1472645"/>
            <a:ext cx="517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ko" sz="3900">
                <a:solidFill>
                  <a:srgbClr val="FFFFFF"/>
                </a:solidFill>
              </a:rPr>
              <a:t>감사합니다.</a:t>
            </a:r>
            <a:endParaRPr b="0" i="0" sz="3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5" name="Google Shape;755;g2f2b594c4b9_1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57825" y="2013219"/>
            <a:ext cx="2408492" cy="2160844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g2f2b594c4b9_1_17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57" name="Google Shape;757;g2f2b594c4b9_1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8449" y="794850"/>
            <a:ext cx="1472400" cy="20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2f2b594c4b9_1_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7823" y="443023"/>
            <a:ext cx="2511775" cy="1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279a04a0b33_1_0"/>
          <p:cNvPicPr preferRelativeResize="0"/>
          <p:nvPr/>
        </p:nvPicPr>
        <p:blipFill rotWithShape="1">
          <a:blip r:embed="rId3">
            <a:alphaModFix/>
          </a:blip>
          <a:srcRect b="0" l="-1424" r="6448" t="0"/>
          <a:stretch/>
        </p:blipFill>
        <p:spPr>
          <a:xfrm>
            <a:off x="6784225" y="325"/>
            <a:ext cx="2359774" cy="514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79a04a0b33_1_0"/>
          <p:cNvPicPr preferRelativeResize="0"/>
          <p:nvPr/>
        </p:nvPicPr>
        <p:blipFill rotWithShape="1">
          <a:blip r:embed="rId3">
            <a:alphaModFix/>
          </a:blip>
          <a:srcRect b="160" l="4834" r="189" t="-160"/>
          <a:stretch/>
        </p:blipFill>
        <p:spPr>
          <a:xfrm>
            <a:off x="2210700" y="325"/>
            <a:ext cx="2252024" cy="514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79a04a0b33_1_0"/>
          <p:cNvPicPr preferRelativeResize="0"/>
          <p:nvPr/>
        </p:nvPicPr>
        <p:blipFill rotWithShape="1">
          <a:blip r:embed="rId4">
            <a:alphaModFix/>
          </a:blip>
          <a:srcRect b="178594" l="44451" r="-44341" t="21335"/>
          <a:stretch/>
        </p:blipFill>
        <p:spPr>
          <a:xfrm>
            <a:off x="4076211" y="742825"/>
            <a:ext cx="3948162" cy="2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79a04a0b33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66" y="626604"/>
            <a:ext cx="255926" cy="2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79a04a0b33_1_0"/>
          <p:cNvSpPr txBox="1"/>
          <p:nvPr/>
        </p:nvSpPr>
        <p:spPr>
          <a:xfrm>
            <a:off x="457115" y="471558"/>
            <a:ext cx="77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팀원 소개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279a04a0b33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442857"/>
            <a:ext cx="525397" cy="2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79a04a0b33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661551"/>
            <a:ext cx="525397" cy="2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79a04a0b33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212" y="4771291"/>
            <a:ext cx="3948162" cy="2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79a04a0b33_1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68" name="Google Shape;168;g279a04a0b33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948" y="750627"/>
            <a:ext cx="3948174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79a04a0b33_1_0"/>
          <p:cNvSpPr/>
          <p:nvPr/>
        </p:nvSpPr>
        <p:spPr>
          <a:xfrm>
            <a:off x="150225" y="3261988"/>
            <a:ext cx="1933200" cy="1356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김보근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메인 / 공지 / 이벤트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깃허브등 문서관리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79a04a0b33_1_0"/>
          <p:cNvSpPr/>
          <p:nvPr/>
        </p:nvSpPr>
        <p:spPr>
          <a:xfrm>
            <a:off x="2340700" y="3301250"/>
            <a:ext cx="1933200" cy="1356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김진우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회원가입 / 로그인 / 패키지예약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메인DB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79a04a0b33_1_0"/>
          <p:cNvSpPr/>
          <p:nvPr/>
        </p:nvSpPr>
        <p:spPr>
          <a:xfrm>
            <a:off x="4656863" y="3261988"/>
            <a:ext cx="1933200" cy="1356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이상현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1:1 문의 페이지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자료수집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79a04a0b33_1_0"/>
          <p:cNvSpPr/>
          <p:nvPr/>
        </p:nvSpPr>
        <p:spPr>
          <a:xfrm>
            <a:off x="7011175" y="3261988"/>
            <a:ext cx="1933200" cy="1356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조무연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관리자 페이지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정제 및 정규화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279a04a0b33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475" y="1141425"/>
            <a:ext cx="1884700" cy="19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79a04a0b33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5750" y="1110725"/>
            <a:ext cx="2016725" cy="19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79a04a0b33_1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15124" y="1129297"/>
            <a:ext cx="2016701" cy="1910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79a04a0b33_1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98925" y="1129301"/>
            <a:ext cx="2076450" cy="19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3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183" name="Google Shape;183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p3"/>
          <p:cNvSpPr txBox="1"/>
          <p:nvPr/>
        </p:nvSpPr>
        <p:spPr>
          <a:xfrm>
            <a:off x="4395915" y="1758052"/>
            <a:ext cx="674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" sz="50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주제 선정 이유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87" name="Google Shape;18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"/>
          <p:cNvSpPr txBox="1"/>
          <p:nvPr/>
        </p:nvSpPr>
        <p:spPr>
          <a:xfrm>
            <a:off x="3365692" y="1874065"/>
            <a:ext cx="1023106" cy="477033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800">
                <a:solidFill>
                  <a:srgbClr val="FFFFFF"/>
                </a:solidFill>
              </a:rPr>
              <a:t>2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5"/>
          <p:cNvPicPr preferRelativeResize="0"/>
          <p:nvPr/>
        </p:nvPicPr>
        <p:blipFill rotWithShape="1">
          <a:blip r:embed="rId3">
            <a:alphaModFix/>
          </a:blip>
          <a:srcRect b="160" l="-210" r="208" t="-160"/>
          <a:stretch/>
        </p:blipFill>
        <p:spPr>
          <a:xfrm>
            <a:off x="3504762" y="0"/>
            <a:ext cx="5638096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211" y="742825"/>
            <a:ext cx="3948162" cy="2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5"/>
          <p:cNvSpPr txBox="1"/>
          <p:nvPr/>
        </p:nvSpPr>
        <p:spPr>
          <a:xfrm>
            <a:off x="4076191" y="3152131"/>
            <a:ext cx="3948300" cy="143114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8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팬데믹 이후 해외 여행은 물론 국내여행까지 어려워진 현 시점 팬데믹 장기화로 지친 사람들은 여행을 대체할 수 있는 언택트 여행에 관심을 보이며 호캉스를 떠나고 있다.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호텔 호캉스등이 조금은 사소했던 연령층들도 보다 대중화 되어 관심도가 올라갔다</a:t>
            </a: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4203600" y="2770737"/>
            <a:ext cx="2719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코로나19의 장기화로 인한 호캉스 관심도</a:t>
            </a:r>
            <a:r>
              <a:rPr b="0" i="0" lang="ko" sz="13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↑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6191" y="628716"/>
            <a:ext cx="255926" cy="2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/>
          <p:nvPr/>
        </p:nvSpPr>
        <p:spPr>
          <a:xfrm>
            <a:off x="457115" y="471558"/>
            <a:ext cx="77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선정이유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442857"/>
            <a:ext cx="525397" cy="2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661551"/>
            <a:ext cx="525397" cy="2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211" y="2571625"/>
            <a:ext cx="3948162" cy="2350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5"/>
          <p:cNvSpPr txBox="1"/>
          <p:nvPr/>
        </p:nvSpPr>
        <p:spPr>
          <a:xfrm>
            <a:off x="4203600" y="1233387"/>
            <a:ext cx="3948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쇼핑몰, 예약 사이트 중에 전에 </a:t>
            </a:r>
            <a:r>
              <a:rPr lang="ko" sz="1000"/>
              <a:t>간략하게 접해본</a:t>
            </a: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사람이 있는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예약 사이트로 선정하고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여러 예약사이트 중에 호텔예약으로 선정하였습니다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"/>
          <p:cNvSpPr txBox="1"/>
          <p:nvPr/>
        </p:nvSpPr>
        <p:spPr>
          <a:xfrm>
            <a:off x="4324674" y="839683"/>
            <a:ext cx="2878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주제선정 과정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6191" y="2457517"/>
            <a:ext cx="255926" cy="2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212" y="4771291"/>
            <a:ext cx="3948162" cy="2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"/>
          <p:cNvPicPr preferRelativeResize="0"/>
          <p:nvPr/>
        </p:nvPicPr>
        <p:blipFill rotWithShape="1">
          <a:blip r:embed="rId7">
            <a:alphaModFix/>
          </a:blip>
          <a:srcRect b="0" l="29201" r="28274" t="0"/>
          <a:stretch/>
        </p:blipFill>
        <p:spPr>
          <a:xfrm>
            <a:off x="633405" y="863356"/>
            <a:ext cx="2360827" cy="37001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5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6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214" name="Google Shape;214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p6"/>
          <p:cNvSpPr txBox="1"/>
          <p:nvPr/>
        </p:nvSpPr>
        <p:spPr>
          <a:xfrm>
            <a:off x="4520968" y="1745527"/>
            <a:ext cx="674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" sz="50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브랜드 컨셉</a:t>
            </a:r>
            <a:endParaRPr b="0" i="0" sz="50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18" name="Google Shape;21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6"/>
          <p:cNvSpPr txBox="1"/>
          <p:nvPr/>
        </p:nvSpPr>
        <p:spPr>
          <a:xfrm>
            <a:off x="3365692" y="1874065"/>
            <a:ext cx="1023106" cy="477033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800">
                <a:solidFill>
                  <a:srgbClr val="FFFFFF"/>
                </a:solidFill>
              </a:rPr>
              <a:t>3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3789410" y="3549671"/>
            <a:ext cx="69639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진보상무 브랜드 키워드</a:t>
            </a:r>
            <a:endParaRPr>
              <a:solidFill>
                <a:srgbClr val="AFA49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구현 할 기능 선정</a:t>
            </a:r>
            <a:endParaRPr>
              <a:solidFill>
                <a:srgbClr val="AFA49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FA497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FA49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7"/>
          <p:cNvPicPr preferRelativeResize="0"/>
          <p:nvPr/>
        </p:nvPicPr>
        <p:blipFill rotWithShape="1">
          <a:blip r:embed="rId3">
            <a:alphaModFix/>
          </a:blip>
          <a:srcRect b="160" l="-210" r="208" t="-160"/>
          <a:stretch/>
        </p:blipFill>
        <p:spPr>
          <a:xfrm>
            <a:off x="3504762" y="325"/>
            <a:ext cx="5638096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8211" y="1308600"/>
            <a:ext cx="3948162" cy="2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8766" y="1224416"/>
            <a:ext cx="255926" cy="2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7"/>
          <p:cNvSpPr txBox="1"/>
          <p:nvPr/>
        </p:nvSpPr>
        <p:spPr>
          <a:xfrm>
            <a:off x="457115" y="471558"/>
            <a:ext cx="77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컨셉 선정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661551"/>
            <a:ext cx="525397" cy="2351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7"/>
          <p:cNvSpPr txBox="1"/>
          <p:nvPr/>
        </p:nvSpPr>
        <p:spPr>
          <a:xfrm>
            <a:off x="4194400" y="1417850"/>
            <a:ext cx="45372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" sz="15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서비스 이름 </a:t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" sz="15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진보상무 호텔</a:t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3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각자 이름의 앞글자만 따보았는데 뭔가 진보상무 어감이 좋고</a:t>
            </a:r>
            <a:endParaRPr b="0" i="0" sz="13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3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상무가 회사이름같아 이걸로 하게 되었습니다.</a:t>
            </a:r>
            <a:endParaRPr b="0" i="0" sz="13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3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그래서 팀명의 호텔 </a:t>
            </a:r>
            <a:r>
              <a:rPr lang="ko" sz="1300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브랜드 이름을 </a:t>
            </a:r>
            <a:r>
              <a:rPr b="1" i="0" lang="ko" sz="13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진보상무</a:t>
            </a:r>
            <a:r>
              <a:rPr b="0" i="0" lang="ko" sz="13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로 정하였습니다</a:t>
            </a:r>
            <a:endParaRPr b="0" i="0" sz="13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9724" y="4629366"/>
            <a:ext cx="3948162" cy="2350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7"/>
          <p:cNvSpPr txBox="1"/>
          <p:nvPr/>
        </p:nvSpPr>
        <p:spPr>
          <a:xfrm>
            <a:off x="5351025" y="807850"/>
            <a:ext cx="8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0" i="0" lang="ko" sz="1400" u="sng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진</a:t>
            </a: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우</a:t>
            </a:r>
            <a:endParaRPr b="0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"/>
          <p:cNvSpPr txBox="1"/>
          <p:nvPr/>
        </p:nvSpPr>
        <p:spPr>
          <a:xfrm>
            <a:off x="6142325" y="807850"/>
            <a:ext cx="10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0" i="0" lang="ko" sz="1400" u="sng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보</a:t>
            </a: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근</a:t>
            </a:r>
            <a:endParaRPr b="0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"/>
          <p:cNvSpPr txBox="1"/>
          <p:nvPr/>
        </p:nvSpPr>
        <p:spPr>
          <a:xfrm>
            <a:off x="3965425" y="470625"/>
            <a:ext cx="90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키워드</a:t>
            </a:r>
            <a:endParaRPr b="0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 txBox="1"/>
          <p:nvPr/>
        </p:nvSpPr>
        <p:spPr>
          <a:xfrm>
            <a:off x="8014970" y="801479"/>
            <a:ext cx="8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0" i="0" lang="ko" sz="1400" u="sng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무</a:t>
            </a: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</a:t>
            </a:r>
            <a:endParaRPr b="0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5" y="450095"/>
            <a:ext cx="525400" cy="3065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7"/>
          <p:cNvSpPr txBox="1"/>
          <p:nvPr/>
        </p:nvSpPr>
        <p:spPr>
          <a:xfrm>
            <a:off x="7061100" y="807850"/>
            <a:ext cx="10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0" i="0" lang="ko" sz="1400" u="sng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상</a:t>
            </a: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현</a:t>
            </a:r>
            <a:endParaRPr b="0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7"/>
          <p:cNvSpPr txBox="1"/>
          <p:nvPr/>
        </p:nvSpPr>
        <p:spPr>
          <a:xfrm>
            <a:off x="1012484" y="1308601"/>
            <a:ext cx="14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로고</a:t>
            </a:r>
            <a:endParaRPr b="1" i="0" sz="14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4654" y="1813100"/>
            <a:ext cx="2784250" cy="23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7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8"/>
          <p:cNvPicPr preferRelativeResize="0"/>
          <p:nvPr/>
        </p:nvPicPr>
        <p:blipFill rotWithShape="1">
          <a:blip r:embed="rId3">
            <a:alphaModFix/>
          </a:blip>
          <a:srcRect b="160" l="-210" r="208" t="-160"/>
          <a:stretch/>
        </p:blipFill>
        <p:spPr>
          <a:xfrm>
            <a:off x="3504762" y="325"/>
            <a:ext cx="5638096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8200" y="1308600"/>
            <a:ext cx="3948175" cy="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8766" y="1224416"/>
            <a:ext cx="255926" cy="2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8"/>
          <p:cNvSpPr txBox="1"/>
          <p:nvPr/>
        </p:nvSpPr>
        <p:spPr>
          <a:xfrm>
            <a:off x="457115" y="471558"/>
            <a:ext cx="77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컨셉 선정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661551"/>
            <a:ext cx="525397" cy="2351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8"/>
          <p:cNvSpPr txBox="1"/>
          <p:nvPr/>
        </p:nvSpPr>
        <p:spPr>
          <a:xfrm>
            <a:off x="4055200" y="1332100"/>
            <a:ext cx="45372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공지사항</a:t>
            </a:r>
            <a:r>
              <a:rPr lang="ko" sz="1300">
                <a:solidFill>
                  <a:srgbClr val="77644D"/>
                </a:solidFill>
              </a:rPr>
              <a:t> 페이지 </a:t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</a:t>
            </a:r>
            <a:r>
              <a:rPr lang="ko" sz="1300">
                <a:solidFill>
                  <a:srgbClr val="77644D"/>
                </a:solidFill>
              </a:rPr>
              <a:t>회원가입 / 로그인 페이지</a:t>
            </a:r>
            <a:r>
              <a:rPr lang="ko" sz="1300">
                <a:solidFill>
                  <a:srgbClr val="77644D"/>
                </a:solidFill>
              </a:rPr>
              <a:t> </a:t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패키지 예약 페이지 </a:t>
            </a:r>
            <a:endParaRPr sz="1300">
              <a:solidFill>
                <a:srgbClr val="77644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1:1문의 페이지 </a:t>
            </a:r>
            <a:endParaRPr sz="1300">
              <a:solidFill>
                <a:srgbClr val="77644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관리자 페이지 </a:t>
            </a:r>
            <a:endParaRPr sz="1300">
              <a:solidFill>
                <a:srgbClr val="77644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</p:txBody>
      </p:sp>
      <p:pic>
        <p:nvPicPr>
          <p:cNvPr id="251" name="Google Shape;25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8766" y="4607156"/>
            <a:ext cx="4269120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8"/>
          <p:cNvSpPr txBox="1"/>
          <p:nvPr/>
        </p:nvSpPr>
        <p:spPr>
          <a:xfrm>
            <a:off x="4284705" y="879650"/>
            <a:ext cx="225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기능 </a:t>
            </a:r>
            <a:r>
              <a:rPr lang="ko" sz="1500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b="0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5" y="450095"/>
            <a:ext cx="525400" cy="3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8"/>
          <p:cNvPicPr preferRelativeResize="0"/>
          <p:nvPr/>
        </p:nvPicPr>
        <p:blipFill rotWithShape="1">
          <a:blip r:embed="rId7">
            <a:alphaModFix/>
          </a:blip>
          <a:srcRect b="0" l="29201" r="28274" t="0"/>
          <a:stretch/>
        </p:blipFill>
        <p:spPr>
          <a:xfrm>
            <a:off x="631100" y="865557"/>
            <a:ext cx="2360827" cy="37001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" name="Google Shape;255;p8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